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docx" ContentType="application/vnd.openxmlformats-officedocument.wordprocessingml.document"/>
  <Default Extension="vml" ContentType="application/vnd.openxmlformats-officedocument.vmlDrawing"/>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sldIdLst>
    <p:sldId id="256" r:id="rId2"/>
    <p:sldId id="258" r:id="rId3"/>
    <p:sldId id="257" r:id="rId4"/>
    <p:sldId id="259" r:id="rId5"/>
    <p:sldId id="260" r:id="rId6"/>
    <p:sldId id="266" r:id="rId7"/>
    <p:sldId id="261" r:id="rId8"/>
    <p:sldId id="262" r:id="rId9"/>
    <p:sldId id="263" r:id="rId10"/>
    <p:sldId id="267" r:id="rId11"/>
    <p:sldId id="264" r:id="rId12"/>
    <p:sldId id="265" r:id="rId13"/>
    <p:sldId id="268" r:id="rId14"/>
    <p:sldId id="269" r:id="rId15"/>
    <p:sldId id="270" r:id="rId16"/>
    <p:sldId id="273" r:id="rId17"/>
    <p:sldId id="272" r:id="rId18"/>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onel Fournier" initials="LF" lastIdx="19" clrIdx="0">
    <p:extLst>
      <p:ext uri="{19B8F6BF-5375-455C-9EA6-DF929625EA0E}">
        <p15:presenceInfo xmlns:p15="http://schemas.microsoft.com/office/powerpoint/2012/main" userId="Lionel Fournier"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046" autoAdjust="0"/>
    <p:restoredTop sz="94660"/>
  </p:normalViewPr>
  <p:slideViewPr>
    <p:cSldViewPr snapToGrid="0">
      <p:cViewPr varScale="1">
        <p:scale>
          <a:sx n="116" d="100"/>
          <a:sy n="116" d="100"/>
        </p:scale>
        <p:origin x="330"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commentAuthors" Target="commentAuthor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6.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2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7AB8658-B604-42FC-B11F-64E2ABFF43FC}" type="datetimeFigureOut">
              <a:rPr lang="fr-FR" smtClean="0"/>
              <a:t>17/07/2020</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commentair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1CFC0F3-914E-4FEE-91A7-E687548A3E08}" type="slidenum">
              <a:rPr lang="fr-FR" smtClean="0"/>
              <a:t>‹N°›</a:t>
            </a:fld>
            <a:endParaRPr lang="fr-FR"/>
          </a:p>
        </p:txBody>
      </p:sp>
    </p:spTree>
    <p:extLst>
      <p:ext uri="{BB962C8B-B14F-4D97-AF65-F5344CB8AC3E}">
        <p14:creationId xmlns:p14="http://schemas.microsoft.com/office/powerpoint/2010/main" val="9181521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CFC0F3-914E-4FEE-91A7-E687548A3E08}" type="slidenum">
              <a:rPr lang="fr-FR" smtClean="0"/>
              <a:t>3</a:t>
            </a:fld>
            <a:endParaRPr lang="fr-FR"/>
          </a:p>
        </p:txBody>
      </p:sp>
    </p:spTree>
    <p:extLst>
      <p:ext uri="{BB962C8B-B14F-4D97-AF65-F5344CB8AC3E}">
        <p14:creationId xmlns:p14="http://schemas.microsoft.com/office/powerpoint/2010/main" val="31399803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CFC0F3-914E-4FEE-91A7-E687548A3E08}" type="slidenum">
              <a:rPr lang="fr-FR" smtClean="0"/>
              <a:t>12</a:t>
            </a:fld>
            <a:endParaRPr lang="fr-FR"/>
          </a:p>
        </p:txBody>
      </p:sp>
    </p:spTree>
    <p:extLst>
      <p:ext uri="{BB962C8B-B14F-4D97-AF65-F5344CB8AC3E}">
        <p14:creationId xmlns:p14="http://schemas.microsoft.com/office/powerpoint/2010/main" val="3827448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CFC0F3-914E-4FEE-91A7-E687548A3E08}" type="slidenum">
              <a:rPr lang="fr-FR" smtClean="0"/>
              <a:t>13</a:t>
            </a:fld>
            <a:endParaRPr lang="fr-FR"/>
          </a:p>
        </p:txBody>
      </p:sp>
    </p:spTree>
    <p:extLst>
      <p:ext uri="{BB962C8B-B14F-4D97-AF65-F5344CB8AC3E}">
        <p14:creationId xmlns:p14="http://schemas.microsoft.com/office/powerpoint/2010/main" val="19727618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CFC0F3-914E-4FEE-91A7-E687548A3E08}" type="slidenum">
              <a:rPr lang="fr-FR" smtClean="0"/>
              <a:t>14</a:t>
            </a:fld>
            <a:endParaRPr lang="fr-FR"/>
          </a:p>
        </p:txBody>
      </p:sp>
    </p:spTree>
    <p:extLst>
      <p:ext uri="{BB962C8B-B14F-4D97-AF65-F5344CB8AC3E}">
        <p14:creationId xmlns:p14="http://schemas.microsoft.com/office/powerpoint/2010/main" val="333529391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CFC0F3-914E-4FEE-91A7-E687548A3E08}" type="slidenum">
              <a:rPr lang="fr-FR" smtClean="0"/>
              <a:t>4</a:t>
            </a:fld>
            <a:endParaRPr lang="fr-FR"/>
          </a:p>
        </p:txBody>
      </p:sp>
    </p:spTree>
    <p:extLst>
      <p:ext uri="{BB962C8B-B14F-4D97-AF65-F5344CB8AC3E}">
        <p14:creationId xmlns:p14="http://schemas.microsoft.com/office/powerpoint/2010/main" val="377376904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CFC0F3-914E-4FEE-91A7-E687548A3E08}" type="slidenum">
              <a:rPr lang="fr-FR" smtClean="0"/>
              <a:t>5</a:t>
            </a:fld>
            <a:endParaRPr lang="fr-FR"/>
          </a:p>
        </p:txBody>
      </p:sp>
    </p:spTree>
    <p:extLst>
      <p:ext uri="{BB962C8B-B14F-4D97-AF65-F5344CB8AC3E}">
        <p14:creationId xmlns:p14="http://schemas.microsoft.com/office/powerpoint/2010/main" val="39508663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CFC0F3-914E-4FEE-91A7-E687548A3E08}" type="slidenum">
              <a:rPr lang="fr-FR" smtClean="0"/>
              <a:t>6</a:t>
            </a:fld>
            <a:endParaRPr lang="fr-FR"/>
          </a:p>
        </p:txBody>
      </p:sp>
    </p:spTree>
    <p:extLst>
      <p:ext uri="{BB962C8B-B14F-4D97-AF65-F5344CB8AC3E}">
        <p14:creationId xmlns:p14="http://schemas.microsoft.com/office/powerpoint/2010/main" val="284890857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CFC0F3-914E-4FEE-91A7-E687548A3E08}" type="slidenum">
              <a:rPr lang="fr-FR" smtClean="0"/>
              <a:t>7</a:t>
            </a:fld>
            <a:endParaRPr lang="fr-FR"/>
          </a:p>
        </p:txBody>
      </p:sp>
    </p:spTree>
    <p:extLst>
      <p:ext uri="{BB962C8B-B14F-4D97-AF65-F5344CB8AC3E}">
        <p14:creationId xmlns:p14="http://schemas.microsoft.com/office/powerpoint/2010/main" val="175521910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CFC0F3-914E-4FEE-91A7-E687548A3E08}" type="slidenum">
              <a:rPr lang="fr-FR" smtClean="0"/>
              <a:t>8</a:t>
            </a:fld>
            <a:endParaRPr lang="fr-FR"/>
          </a:p>
        </p:txBody>
      </p:sp>
    </p:spTree>
    <p:extLst>
      <p:ext uri="{BB962C8B-B14F-4D97-AF65-F5344CB8AC3E}">
        <p14:creationId xmlns:p14="http://schemas.microsoft.com/office/powerpoint/2010/main" val="258080856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CFC0F3-914E-4FEE-91A7-E687548A3E08}" type="slidenum">
              <a:rPr lang="fr-FR" smtClean="0"/>
              <a:t>9</a:t>
            </a:fld>
            <a:endParaRPr lang="fr-FR"/>
          </a:p>
        </p:txBody>
      </p:sp>
    </p:spTree>
    <p:extLst>
      <p:ext uri="{BB962C8B-B14F-4D97-AF65-F5344CB8AC3E}">
        <p14:creationId xmlns:p14="http://schemas.microsoft.com/office/powerpoint/2010/main" val="40200904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CFC0F3-914E-4FEE-91A7-E687548A3E08}" type="slidenum">
              <a:rPr lang="fr-FR" smtClean="0"/>
              <a:t>10</a:t>
            </a:fld>
            <a:endParaRPr lang="fr-FR"/>
          </a:p>
        </p:txBody>
      </p:sp>
    </p:spTree>
    <p:extLst>
      <p:ext uri="{BB962C8B-B14F-4D97-AF65-F5344CB8AC3E}">
        <p14:creationId xmlns:p14="http://schemas.microsoft.com/office/powerpoint/2010/main" val="1501678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commentair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10"/>
          </p:nvPr>
        </p:nvSpPr>
        <p:spPr/>
        <p:txBody>
          <a:bodyPr/>
          <a:lstStyle/>
          <a:p>
            <a:fld id="{F1CFC0F3-914E-4FEE-91A7-E687548A3E08}" type="slidenum">
              <a:rPr lang="fr-FR" smtClean="0"/>
              <a:t>11</a:t>
            </a:fld>
            <a:endParaRPr lang="fr-FR"/>
          </a:p>
        </p:txBody>
      </p:sp>
    </p:spTree>
    <p:extLst>
      <p:ext uri="{BB962C8B-B14F-4D97-AF65-F5344CB8AC3E}">
        <p14:creationId xmlns:p14="http://schemas.microsoft.com/office/powerpoint/2010/main" val="1234174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p:cNvSpPr>
            <a:spLocks noGrp="1"/>
          </p:cNvSpPr>
          <p:nvPr>
            <p:ph type="ctrTitle"/>
          </p:nvPr>
        </p:nvSpPr>
        <p:spPr>
          <a:xfrm>
            <a:off x="1524000" y="1122363"/>
            <a:ext cx="9144000" cy="2387600"/>
          </a:xfrm>
        </p:spPr>
        <p:txBody>
          <a:bodyPr anchor="b"/>
          <a:lstStyle>
            <a:lvl1pPr algn="ctr">
              <a:defRPr sz="6000"/>
            </a:lvl1pPr>
          </a:lstStyle>
          <a:p>
            <a:r>
              <a:rPr lang="fr-FR" smtClean="0"/>
              <a:t>Modifiez le style du titre</a:t>
            </a:r>
            <a:endParaRPr lang="fr-FR"/>
          </a:p>
        </p:txBody>
      </p:sp>
      <p:sp>
        <p:nvSpPr>
          <p:cNvPr id="3" name="Sous-titr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smtClean="0"/>
              <a:t>Modifiez le style des sous-titres du masque</a:t>
            </a:r>
            <a:endParaRPr lang="fr-FR"/>
          </a:p>
        </p:txBody>
      </p:sp>
      <p:sp>
        <p:nvSpPr>
          <p:cNvPr id="4" name="Espace réservé de la date 3"/>
          <p:cNvSpPr>
            <a:spLocks noGrp="1"/>
          </p:cNvSpPr>
          <p:nvPr>
            <p:ph type="dt" sz="half" idx="10"/>
          </p:nvPr>
        </p:nvSpPr>
        <p:spPr/>
        <p:txBody>
          <a:bodyPr/>
          <a:lstStyle/>
          <a:p>
            <a:fld id="{5CAB209E-9C18-468A-80B6-43C5E40B1FAC}" type="datetime1">
              <a:rPr lang="fr-FR" smtClean="0"/>
              <a:t>17/07/2020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4CB1C9-9064-4704-ACFD-B0829A3CD3FA}" type="slidenum">
              <a:rPr lang="fr-FR" smtClean="0"/>
              <a:t>‹N°›</a:t>
            </a:fld>
            <a:endParaRPr lang="fr-FR"/>
          </a:p>
        </p:txBody>
      </p:sp>
    </p:spTree>
    <p:extLst>
      <p:ext uri="{BB962C8B-B14F-4D97-AF65-F5344CB8AC3E}">
        <p14:creationId xmlns:p14="http://schemas.microsoft.com/office/powerpoint/2010/main" val="30406263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texte vertical 2"/>
          <p:cNvSpPr>
            <a:spLocks noGrp="1"/>
          </p:cNvSpPr>
          <p:nvPr>
            <p:ph type="body" orient="vert" idx="1"/>
          </p:nvPr>
        </p:nvSpPr>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6AE37B9B-D640-4F2A-8701-FD85D616A08A}" type="datetime1">
              <a:rPr lang="fr-FR" smtClean="0"/>
              <a:t>17/07/2020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4CB1C9-9064-4704-ACFD-B0829A3CD3FA}" type="slidenum">
              <a:rPr lang="fr-FR" smtClean="0"/>
              <a:t>‹N°›</a:t>
            </a:fld>
            <a:endParaRPr lang="fr-FR"/>
          </a:p>
        </p:txBody>
      </p:sp>
    </p:spTree>
    <p:extLst>
      <p:ext uri="{BB962C8B-B14F-4D97-AF65-F5344CB8AC3E}">
        <p14:creationId xmlns:p14="http://schemas.microsoft.com/office/powerpoint/2010/main" val="42050153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p:cNvSpPr>
            <a:spLocks noGrp="1"/>
          </p:cNvSpPr>
          <p:nvPr>
            <p:ph type="title" orient="vert"/>
          </p:nvPr>
        </p:nvSpPr>
        <p:spPr>
          <a:xfrm>
            <a:off x="8724900" y="365125"/>
            <a:ext cx="2628900" cy="5811838"/>
          </a:xfrm>
        </p:spPr>
        <p:txBody>
          <a:bodyPr vert="eaVert"/>
          <a:lstStyle/>
          <a:p>
            <a:r>
              <a:rPr lang="fr-FR" smtClean="0"/>
              <a:t>Modifiez le style du titre</a:t>
            </a:r>
            <a:endParaRPr lang="fr-FR"/>
          </a:p>
        </p:txBody>
      </p:sp>
      <p:sp>
        <p:nvSpPr>
          <p:cNvPr id="3" name="Espace réservé du texte vertical 2"/>
          <p:cNvSpPr>
            <a:spLocks noGrp="1"/>
          </p:cNvSpPr>
          <p:nvPr>
            <p:ph type="body" orient="vert" idx="1"/>
          </p:nvPr>
        </p:nvSpPr>
        <p:spPr>
          <a:xfrm>
            <a:off x="838200" y="365125"/>
            <a:ext cx="7734300" cy="5811838"/>
          </a:xfrm>
        </p:spPr>
        <p:txBody>
          <a:bodyPr vert="eaVert"/>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D7CB467B-3068-4A7D-B794-E755236A361D}" type="datetime1">
              <a:rPr lang="fr-FR" smtClean="0"/>
              <a:t>17/07/2020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4CB1C9-9064-4704-ACFD-B0829A3CD3FA}" type="slidenum">
              <a:rPr lang="fr-FR" smtClean="0"/>
              <a:t>‹N°›</a:t>
            </a:fld>
            <a:endParaRPr lang="fr-FR"/>
          </a:p>
        </p:txBody>
      </p:sp>
    </p:spTree>
    <p:extLst>
      <p:ext uri="{BB962C8B-B14F-4D97-AF65-F5344CB8AC3E}">
        <p14:creationId xmlns:p14="http://schemas.microsoft.com/office/powerpoint/2010/main" val="32281237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idx="1"/>
          </p:nvPr>
        </p:nvSpPr>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10"/>
          </p:nvPr>
        </p:nvSpPr>
        <p:spPr/>
        <p:txBody>
          <a:bodyPr/>
          <a:lstStyle/>
          <a:p>
            <a:fld id="{04C707EE-7C42-49C8-B048-4E41F8E83647}" type="datetime1">
              <a:rPr lang="fr-FR" smtClean="0"/>
              <a:t>17/07/2020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4CB1C9-9064-4704-ACFD-B0829A3CD3FA}" type="slidenum">
              <a:rPr lang="fr-FR" smtClean="0"/>
              <a:t>‹N°›</a:t>
            </a:fld>
            <a:endParaRPr lang="fr-FR"/>
          </a:p>
        </p:txBody>
      </p:sp>
    </p:spTree>
    <p:extLst>
      <p:ext uri="{BB962C8B-B14F-4D97-AF65-F5344CB8AC3E}">
        <p14:creationId xmlns:p14="http://schemas.microsoft.com/office/powerpoint/2010/main" val="135361587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p:cNvSpPr>
            <a:spLocks noGrp="1"/>
          </p:cNvSpPr>
          <p:nvPr>
            <p:ph type="title"/>
          </p:nvPr>
        </p:nvSpPr>
        <p:spPr>
          <a:xfrm>
            <a:off x="831850" y="1709738"/>
            <a:ext cx="10515600" cy="2852737"/>
          </a:xfrm>
        </p:spPr>
        <p:txBody>
          <a:bodyPr anchor="b"/>
          <a:lstStyle>
            <a:lvl1pPr>
              <a:defRPr sz="6000"/>
            </a:lvl1pPr>
          </a:lstStyle>
          <a:p>
            <a:r>
              <a:rPr lang="fr-FR" smtClean="0"/>
              <a:t>Modifiez le style du titre</a:t>
            </a:r>
            <a:endParaRPr lang="fr-FR"/>
          </a:p>
        </p:txBody>
      </p:sp>
      <p:sp>
        <p:nvSpPr>
          <p:cNvPr id="3" name="Espace réservé du texte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smtClean="0"/>
              <a:t>Modifiez les styles du texte du masque</a:t>
            </a:r>
          </a:p>
        </p:txBody>
      </p:sp>
      <p:sp>
        <p:nvSpPr>
          <p:cNvPr id="4" name="Espace réservé de la date 3"/>
          <p:cNvSpPr>
            <a:spLocks noGrp="1"/>
          </p:cNvSpPr>
          <p:nvPr>
            <p:ph type="dt" sz="half" idx="10"/>
          </p:nvPr>
        </p:nvSpPr>
        <p:spPr/>
        <p:txBody>
          <a:bodyPr/>
          <a:lstStyle/>
          <a:p>
            <a:fld id="{E9C51F4C-E938-4AA8-AF1A-42248EFEDB47}" type="datetime1">
              <a:rPr lang="fr-FR" smtClean="0"/>
              <a:t>17/07/2020</a:t>
            </a:fld>
            <a:endParaRPr lang="fr-FR"/>
          </a:p>
        </p:txBody>
      </p:sp>
      <p:sp>
        <p:nvSpPr>
          <p:cNvPr id="5" name="Espace réservé du pied de page 4"/>
          <p:cNvSpPr>
            <a:spLocks noGrp="1"/>
          </p:cNvSpPr>
          <p:nvPr>
            <p:ph type="ftr" sz="quarter" idx="11"/>
          </p:nvPr>
        </p:nvSpPr>
        <p:spPr/>
        <p:txBody>
          <a:bodyPr/>
          <a:lstStyle/>
          <a:p>
            <a:endParaRPr lang="fr-FR"/>
          </a:p>
        </p:txBody>
      </p:sp>
      <p:sp>
        <p:nvSpPr>
          <p:cNvPr id="6" name="Espace réservé du numéro de diapositive 5"/>
          <p:cNvSpPr>
            <a:spLocks noGrp="1"/>
          </p:cNvSpPr>
          <p:nvPr>
            <p:ph type="sldNum" sz="quarter" idx="12"/>
          </p:nvPr>
        </p:nvSpPr>
        <p:spPr/>
        <p:txBody>
          <a:bodyPr/>
          <a:lstStyle/>
          <a:p>
            <a:fld id="{DF4CB1C9-9064-4704-ACFD-B0829A3CD3FA}" type="slidenum">
              <a:rPr lang="fr-FR" smtClean="0"/>
              <a:t>‹N°›</a:t>
            </a:fld>
            <a:endParaRPr lang="fr-FR"/>
          </a:p>
        </p:txBody>
      </p:sp>
    </p:spTree>
    <p:extLst>
      <p:ext uri="{BB962C8B-B14F-4D97-AF65-F5344CB8AC3E}">
        <p14:creationId xmlns:p14="http://schemas.microsoft.com/office/powerpoint/2010/main" val="22792798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u contenu 2"/>
          <p:cNvSpPr>
            <a:spLocks noGrp="1"/>
          </p:cNvSpPr>
          <p:nvPr>
            <p:ph sz="half" idx="1"/>
          </p:nvPr>
        </p:nvSpPr>
        <p:spPr>
          <a:xfrm>
            <a:off x="838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contenu 3"/>
          <p:cNvSpPr>
            <a:spLocks noGrp="1"/>
          </p:cNvSpPr>
          <p:nvPr>
            <p:ph sz="half" idx="2"/>
          </p:nvPr>
        </p:nvSpPr>
        <p:spPr>
          <a:xfrm>
            <a:off x="6172200" y="1825625"/>
            <a:ext cx="5181600" cy="435133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e la date 4"/>
          <p:cNvSpPr>
            <a:spLocks noGrp="1"/>
          </p:cNvSpPr>
          <p:nvPr>
            <p:ph type="dt" sz="half" idx="10"/>
          </p:nvPr>
        </p:nvSpPr>
        <p:spPr/>
        <p:txBody>
          <a:bodyPr/>
          <a:lstStyle/>
          <a:p>
            <a:fld id="{15B77C4E-3280-4053-92D9-36078A6BD612}" type="datetime1">
              <a:rPr lang="fr-FR" smtClean="0"/>
              <a:t>17/07/2020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F4CB1C9-9064-4704-ACFD-B0829A3CD3FA}" type="slidenum">
              <a:rPr lang="fr-FR" smtClean="0"/>
              <a:t>‹N°›</a:t>
            </a:fld>
            <a:endParaRPr lang="fr-FR"/>
          </a:p>
        </p:txBody>
      </p:sp>
    </p:spTree>
    <p:extLst>
      <p:ext uri="{BB962C8B-B14F-4D97-AF65-F5344CB8AC3E}">
        <p14:creationId xmlns:p14="http://schemas.microsoft.com/office/powerpoint/2010/main" val="105000143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p:cNvSpPr>
            <a:spLocks noGrp="1"/>
          </p:cNvSpPr>
          <p:nvPr>
            <p:ph type="title"/>
          </p:nvPr>
        </p:nvSpPr>
        <p:spPr>
          <a:xfrm>
            <a:off x="839788" y="365125"/>
            <a:ext cx="10515600" cy="1325563"/>
          </a:xfrm>
        </p:spPr>
        <p:txBody>
          <a:bodyPr/>
          <a:lstStyle/>
          <a:p>
            <a:r>
              <a:rPr lang="fr-FR" smtClean="0"/>
              <a:t>Modifiez le style du titre</a:t>
            </a:r>
            <a:endParaRPr lang="fr-FR"/>
          </a:p>
        </p:txBody>
      </p:sp>
      <p:sp>
        <p:nvSpPr>
          <p:cNvPr id="3" name="Espace réservé du texte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4" name="Espace réservé du contenu 3"/>
          <p:cNvSpPr>
            <a:spLocks noGrp="1"/>
          </p:cNvSpPr>
          <p:nvPr>
            <p:ph sz="half" idx="2"/>
          </p:nvPr>
        </p:nvSpPr>
        <p:spPr>
          <a:xfrm>
            <a:off x="839788" y="2505075"/>
            <a:ext cx="5157787"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5" name="Espace réservé du texte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smtClean="0"/>
              <a:t>Modifiez les styles du texte du masque</a:t>
            </a:r>
          </a:p>
        </p:txBody>
      </p:sp>
      <p:sp>
        <p:nvSpPr>
          <p:cNvPr id="6" name="Espace réservé du contenu 5"/>
          <p:cNvSpPr>
            <a:spLocks noGrp="1"/>
          </p:cNvSpPr>
          <p:nvPr>
            <p:ph sz="quarter" idx="4"/>
          </p:nvPr>
        </p:nvSpPr>
        <p:spPr>
          <a:xfrm>
            <a:off x="6172200" y="2505075"/>
            <a:ext cx="5183188" cy="3684588"/>
          </a:xfrm>
        </p:spPr>
        <p:txBody>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7" name="Espace réservé de la date 6"/>
          <p:cNvSpPr>
            <a:spLocks noGrp="1"/>
          </p:cNvSpPr>
          <p:nvPr>
            <p:ph type="dt" sz="half" idx="10"/>
          </p:nvPr>
        </p:nvSpPr>
        <p:spPr/>
        <p:txBody>
          <a:bodyPr/>
          <a:lstStyle/>
          <a:p>
            <a:fld id="{D97DE46E-9702-4C11-B8A5-8D5EF3AD9458}" type="datetime1">
              <a:rPr lang="fr-FR" smtClean="0"/>
              <a:t>17/07/2020</a:t>
            </a:fld>
            <a:endParaRPr lang="fr-FR"/>
          </a:p>
        </p:txBody>
      </p:sp>
      <p:sp>
        <p:nvSpPr>
          <p:cNvPr id="8" name="Espace réservé du pied de page 7"/>
          <p:cNvSpPr>
            <a:spLocks noGrp="1"/>
          </p:cNvSpPr>
          <p:nvPr>
            <p:ph type="ftr" sz="quarter" idx="11"/>
          </p:nvPr>
        </p:nvSpPr>
        <p:spPr/>
        <p:txBody>
          <a:bodyPr/>
          <a:lstStyle/>
          <a:p>
            <a:endParaRPr lang="fr-FR"/>
          </a:p>
        </p:txBody>
      </p:sp>
      <p:sp>
        <p:nvSpPr>
          <p:cNvPr id="9" name="Espace réservé du numéro de diapositive 8"/>
          <p:cNvSpPr>
            <a:spLocks noGrp="1"/>
          </p:cNvSpPr>
          <p:nvPr>
            <p:ph type="sldNum" sz="quarter" idx="12"/>
          </p:nvPr>
        </p:nvSpPr>
        <p:spPr/>
        <p:txBody>
          <a:bodyPr/>
          <a:lstStyle/>
          <a:p>
            <a:fld id="{DF4CB1C9-9064-4704-ACFD-B0829A3CD3FA}" type="slidenum">
              <a:rPr lang="fr-FR" smtClean="0"/>
              <a:t>‹N°›</a:t>
            </a:fld>
            <a:endParaRPr lang="fr-FR"/>
          </a:p>
        </p:txBody>
      </p:sp>
    </p:spTree>
    <p:extLst>
      <p:ext uri="{BB962C8B-B14F-4D97-AF65-F5344CB8AC3E}">
        <p14:creationId xmlns:p14="http://schemas.microsoft.com/office/powerpoint/2010/main" val="8209376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p:cNvSpPr>
            <a:spLocks noGrp="1"/>
          </p:cNvSpPr>
          <p:nvPr>
            <p:ph type="title"/>
          </p:nvPr>
        </p:nvSpPr>
        <p:spPr/>
        <p:txBody>
          <a:bodyPr/>
          <a:lstStyle/>
          <a:p>
            <a:r>
              <a:rPr lang="fr-FR" smtClean="0"/>
              <a:t>Modifiez le style du titre</a:t>
            </a:r>
            <a:endParaRPr lang="fr-FR"/>
          </a:p>
        </p:txBody>
      </p:sp>
      <p:sp>
        <p:nvSpPr>
          <p:cNvPr id="3" name="Espace réservé de la date 2"/>
          <p:cNvSpPr>
            <a:spLocks noGrp="1"/>
          </p:cNvSpPr>
          <p:nvPr>
            <p:ph type="dt" sz="half" idx="10"/>
          </p:nvPr>
        </p:nvSpPr>
        <p:spPr/>
        <p:txBody>
          <a:bodyPr/>
          <a:lstStyle/>
          <a:p>
            <a:fld id="{AF0AAD61-FCA7-41BC-B7F2-35FFD81D72AB}" type="datetime1">
              <a:rPr lang="fr-FR" smtClean="0"/>
              <a:t>17/07/2020</a:t>
            </a:fld>
            <a:endParaRPr lang="fr-FR"/>
          </a:p>
        </p:txBody>
      </p:sp>
      <p:sp>
        <p:nvSpPr>
          <p:cNvPr id="4" name="Espace réservé du pied de page 3"/>
          <p:cNvSpPr>
            <a:spLocks noGrp="1"/>
          </p:cNvSpPr>
          <p:nvPr>
            <p:ph type="ftr" sz="quarter" idx="11"/>
          </p:nvPr>
        </p:nvSpPr>
        <p:spPr/>
        <p:txBody>
          <a:bodyPr/>
          <a:lstStyle/>
          <a:p>
            <a:endParaRPr lang="fr-FR"/>
          </a:p>
        </p:txBody>
      </p:sp>
      <p:sp>
        <p:nvSpPr>
          <p:cNvPr id="5" name="Espace réservé du numéro de diapositive 4"/>
          <p:cNvSpPr>
            <a:spLocks noGrp="1"/>
          </p:cNvSpPr>
          <p:nvPr>
            <p:ph type="sldNum" sz="quarter" idx="12"/>
          </p:nvPr>
        </p:nvSpPr>
        <p:spPr/>
        <p:txBody>
          <a:bodyPr/>
          <a:lstStyle/>
          <a:p>
            <a:fld id="{DF4CB1C9-9064-4704-ACFD-B0829A3CD3FA}" type="slidenum">
              <a:rPr lang="fr-FR" smtClean="0"/>
              <a:t>‹N°›</a:t>
            </a:fld>
            <a:endParaRPr lang="fr-FR"/>
          </a:p>
        </p:txBody>
      </p:sp>
    </p:spTree>
    <p:extLst>
      <p:ext uri="{BB962C8B-B14F-4D97-AF65-F5344CB8AC3E}">
        <p14:creationId xmlns:p14="http://schemas.microsoft.com/office/powerpoint/2010/main" val="288082176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p:cNvSpPr>
            <a:spLocks noGrp="1"/>
          </p:cNvSpPr>
          <p:nvPr>
            <p:ph type="dt" sz="half" idx="10"/>
          </p:nvPr>
        </p:nvSpPr>
        <p:spPr/>
        <p:txBody>
          <a:bodyPr/>
          <a:lstStyle/>
          <a:p>
            <a:fld id="{813464CC-2E5C-480D-9E47-783FEE3247D2}" type="datetime1">
              <a:rPr lang="fr-FR" smtClean="0"/>
              <a:t>17/07/2020</a:t>
            </a:fld>
            <a:endParaRPr lang="fr-FR"/>
          </a:p>
        </p:txBody>
      </p:sp>
      <p:sp>
        <p:nvSpPr>
          <p:cNvPr id="3" name="Espace réservé du pied de page 2"/>
          <p:cNvSpPr>
            <a:spLocks noGrp="1"/>
          </p:cNvSpPr>
          <p:nvPr>
            <p:ph type="ftr" sz="quarter" idx="11"/>
          </p:nvPr>
        </p:nvSpPr>
        <p:spPr/>
        <p:txBody>
          <a:bodyPr/>
          <a:lstStyle/>
          <a:p>
            <a:endParaRPr lang="fr-FR"/>
          </a:p>
        </p:txBody>
      </p:sp>
      <p:sp>
        <p:nvSpPr>
          <p:cNvPr id="4" name="Espace réservé du numéro de diapositive 3"/>
          <p:cNvSpPr>
            <a:spLocks noGrp="1"/>
          </p:cNvSpPr>
          <p:nvPr>
            <p:ph type="sldNum" sz="quarter" idx="12"/>
          </p:nvPr>
        </p:nvSpPr>
        <p:spPr/>
        <p:txBody>
          <a:bodyPr/>
          <a:lstStyle/>
          <a:p>
            <a:fld id="{DF4CB1C9-9064-4704-ACFD-B0829A3CD3FA}" type="slidenum">
              <a:rPr lang="fr-FR" smtClean="0"/>
              <a:t>‹N°›</a:t>
            </a:fld>
            <a:endParaRPr lang="fr-FR"/>
          </a:p>
        </p:txBody>
      </p:sp>
    </p:spTree>
    <p:extLst>
      <p:ext uri="{BB962C8B-B14F-4D97-AF65-F5344CB8AC3E}">
        <p14:creationId xmlns:p14="http://schemas.microsoft.com/office/powerpoint/2010/main" val="4826701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du contenu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DA636C1B-1CE7-4EDB-8372-90D496082069}" type="datetime1">
              <a:rPr lang="fr-FR" smtClean="0"/>
              <a:t>17/07/2020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F4CB1C9-9064-4704-ACFD-B0829A3CD3FA}" type="slidenum">
              <a:rPr lang="fr-FR" smtClean="0"/>
              <a:t>‹N°›</a:t>
            </a:fld>
            <a:endParaRPr lang="fr-FR"/>
          </a:p>
        </p:txBody>
      </p:sp>
    </p:spTree>
    <p:extLst>
      <p:ext uri="{BB962C8B-B14F-4D97-AF65-F5344CB8AC3E}">
        <p14:creationId xmlns:p14="http://schemas.microsoft.com/office/powerpoint/2010/main" val="394863422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p:cNvSpPr>
            <a:spLocks noGrp="1"/>
          </p:cNvSpPr>
          <p:nvPr>
            <p:ph type="title"/>
          </p:nvPr>
        </p:nvSpPr>
        <p:spPr>
          <a:xfrm>
            <a:off x="839788" y="457200"/>
            <a:ext cx="3932237" cy="1600200"/>
          </a:xfrm>
        </p:spPr>
        <p:txBody>
          <a:bodyPr anchor="b"/>
          <a:lstStyle>
            <a:lvl1pPr>
              <a:defRPr sz="3200"/>
            </a:lvl1pPr>
          </a:lstStyle>
          <a:p>
            <a:r>
              <a:rPr lang="fr-FR" smtClean="0"/>
              <a:t>Modifiez le style du titre</a:t>
            </a:r>
            <a:endParaRPr lang="fr-FR"/>
          </a:p>
        </p:txBody>
      </p:sp>
      <p:sp>
        <p:nvSpPr>
          <p:cNvPr id="3" name="Espace réservé pour une image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smtClean="0"/>
              <a:t>Modifiez les styles du texte du masque</a:t>
            </a:r>
          </a:p>
        </p:txBody>
      </p:sp>
      <p:sp>
        <p:nvSpPr>
          <p:cNvPr id="5" name="Espace réservé de la date 4"/>
          <p:cNvSpPr>
            <a:spLocks noGrp="1"/>
          </p:cNvSpPr>
          <p:nvPr>
            <p:ph type="dt" sz="half" idx="10"/>
          </p:nvPr>
        </p:nvSpPr>
        <p:spPr/>
        <p:txBody>
          <a:bodyPr/>
          <a:lstStyle/>
          <a:p>
            <a:fld id="{783A6A2E-0888-4EF9-8812-46BACEA2DE73}" type="datetime1">
              <a:rPr lang="fr-FR" smtClean="0"/>
              <a:t>17/07/2020</a:t>
            </a:fld>
            <a:endParaRPr lang="fr-FR"/>
          </a:p>
        </p:txBody>
      </p:sp>
      <p:sp>
        <p:nvSpPr>
          <p:cNvPr id="6" name="Espace réservé du pied de page 5"/>
          <p:cNvSpPr>
            <a:spLocks noGrp="1"/>
          </p:cNvSpPr>
          <p:nvPr>
            <p:ph type="ftr" sz="quarter" idx="11"/>
          </p:nvPr>
        </p:nvSpPr>
        <p:spPr/>
        <p:txBody>
          <a:bodyPr/>
          <a:lstStyle/>
          <a:p>
            <a:endParaRPr lang="fr-FR"/>
          </a:p>
        </p:txBody>
      </p:sp>
      <p:sp>
        <p:nvSpPr>
          <p:cNvPr id="7" name="Espace réservé du numéro de diapositive 6"/>
          <p:cNvSpPr>
            <a:spLocks noGrp="1"/>
          </p:cNvSpPr>
          <p:nvPr>
            <p:ph type="sldNum" sz="quarter" idx="12"/>
          </p:nvPr>
        </p:nvSpPr>
        <p:spPr/>
        <p:txBody>
          <a:bodyPr/>
          <a:lstStyle/>
          <a:p>
            <a:fld id="{DF4CB1C9-9064-4704-ACFD-B0829A3CD3FA}" type="slidenum">
              <a:rPr lang="fr-FR" smtClean="0"/>
              <a:t>‹N°›</a:t>
            </a:fld>
            <a:endParaRPr lang="fr-FR"/>
          </a:p>
        </p:txBody>
      </p:sp>
    </p:spTree>
    <p:extLst>
      <p:ext uri="{BB962C8B-B14F-4D97-AF65-F5344CB8AC3E}">
        <p14:creationId xmlns:p14="http://schemas.microsoft.com/office/powerpoint/2010/main" val="3368645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u titre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smtClean="0"/>
              <a:t>Modifiez le style du titre</a:t>
            </a:r>
            <a:endParaRPr lang="fr-FR"/>
          </a:p>
        </p:txBody>
      </p:sp>
      <p:sp>
        <p:nvSpPr>
          <p:cNvPr id="3" name="Espace réservé du texte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smtClean="0"/>
              <a:t>Modifiez les styles du texte du masque</a:t>
            </a:r>
          </a:p>
          <a:p>
            <a:pPr lvl="1"/>
            <a:r>
              <a:rPr lang="fr-FR" smtClean="0"/>
              <a:t>Deuxième niveau</a:t>
            </a:r>
          </a:p>
          <a:p>
            <a:pPr lvl="2"/>
            <a:r>
              <a:rPr lang="fr-FR" smtClean="0"/>
              <a:t>Troisième niveau</a:t>
            </a:r>
          </a:p>
          <a:p>
            <a:pPr lvl="3"/>
            <a:r>
              <a:rPr lang="fr-FR" smtClean="0"/>
              <a:t>Quatrième niveau</a:t>
            </a:r>
          </a:p>
          <a:p>
            <a:pPr lvl="4"/>
            <a:r>
              <a:rPr lang="fr-FR" smtClean="0"/>
              <a:t>Cinquième niveau</a:t>
            </a:r>
            <a:endParaRPr lang="fr-FR"/>
          </a:p>
        </p:txBody>
      </p:sp>
      <p:sp>
        <p:nvSpPr>
          <p:cNvPr id="4" name="Espace réservé de la date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969D445-3F85-425C-BAF9-F4119C5F8091}" type="datetime1">
              <a:rPr lang="fr-FR" smtClean="0"/>
              <a:t>17/07/2020</a:t>
            </a:fld>
            <a:endParaRPr lang="fr-FR"/>
          </a:p>
        </p:txBody>
      </p:sp>
      <p:sp>
        <p:nvSpPr>
          <p:cNvPr id="5" name="Espace réservé du pied de page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F4CB1C9-9064-4704-ACFD-B0829A3CD3FA}" type="slidenum">
              <a:rPr lang="fr-FR" smtClean="0"/>
              <a:t>‹N°›</a:t>
            </a:fld>
            <a:endParaRPr lang="fr-FR"/>
          </a:p>
        </p:txBody>
      </p:sp>
    </p:spTree>
    <p:extLst>
      <p:ext uri="{BB962C8B-B14F-4D97-AF65-F5344CB8AC3E}">
        <p14:creationId xmlns:p14="http://schemas.microsoft.com/office/powerpoint/2010/main" val="116783725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jpeg"/><Relationship Id="rId5" Type="http://schemas.openxmlformats.org/officeDocument/2006/relationships/image" Target="../media/image4.jpeg"/><Relationship Id="rId4" Type="http://schemas.openxmlformats.org/officeDocument/2006/relationships/image" Target="../media/image3.jpeg"/></Relationships>
</file>

<file path=ppt/slides/_rels/slide10.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8.xml"/><Relationship Id="rId1" Type="http://schemas.openxmlformats.org/officeDocument/2006/relationships/slideLayout" Target="../slideLayouts/slideLayout1.xml"/><Relationship Id="rId5" Type="http://schemas.openxmlformats.org/officeDocument/2006/relationships/image" Target="../media/image23.jpeg"/><Relationship Id="rId4" Type="http://schemas.openxmlformats.org/officeDocument/2006/relationships/image" Target="../media/image22.jpeg"/></Relationships>
</file>

<file path=ppt/slides/_rels/slide11.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9.xml"/><Relationship Id="rId1" Type="http://schemas.openxmlformats.org/officeDocument/2006/relationships/slideLayout" Target="../slideLayouts/slideLayout1.xml"/><Relationship Id="rId4" Type="http://schemas.openxmlformats.org/officeDocument/2006/relationships/image" Target="../media/image24.emf"/></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0.xml"/><Relationship Id="rId1" Type="http://schemas.openxmlformats.org/officeDocument/2006/relationships/slideLayout" Target="../slideLayouts/slideLayout1.xml"/><Relationship Id="rId4" Type="http://schemas.openxmlformats.org/officeDocument/2006/relationships/image" Target="../media/image25.jpeg"/></Relationships>
</file>

<file path=ppt/slides/_rels/slide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mailto:jean.messanges@orange.fr" TargetMode="External"/><Relationship Id="rId5" Type="http://schemas.openxmlformats.org/officeDocument/2006/relationships/hyperlink" Target="mailto:service.technique@lit-et-mixe.com" TargetMode="External"/><Relationship Id="rId4" Type="http://schemas.openxmlformats.org/officeDocument/2006/relationships/hyperlink" Target="mailto:s.lacoste@ville-biscarrosse.fr" TargetMode="External"/></Relationships>
</file>

<file path=ppt/slides/_rels/slide14.xml.rels><?xml version="1.0" encoding="UTF-8" standalone="yes"?>
<Relationships xmlns="http://schemas.openxmlformats.org/package/2006/relationships"><Relationship Id="rId8" Type="http://schemas.openxmlformats.org/officeDocument/2006/relationships/hyperlink" Target="mailto:dst@ondres.fr" TargetMode="External"/><Relationship Id="rId3" Type="http://schemas.openxmlformats.org/officeDocument/2006/relationships/image" Target="../media/image6.jpeg"/><Relationship Id="rId7" Type="http://schemas.openxmlformats.org/officeDocument/2006/relationships/hyperlink" Target="mailto:environnement@hossegor.fr"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mailto:richard.larbaigt@seignosse.com" TargetMode="External"/><Relationship Id="rId5" Type="http://schemas.openxmlformats.org/officeDocument/2006/relationships/hyperlink" Target="mailto:services.techniques@mairie-soustons.fr" TargetMode="External"/><Relationship Id="rId4" Type="http://schemas.openxmlformats.org/officeDocument/2006/relationships/hyperlink" Target="mailto:gci.economie@wanadoo.fr" TargetMode="External"/></Relationships>
</file>

<file path=ppt/slides/_rels/slide15.xml.rels><?xml version="1.0" encoding="UTF-8" standalone="yes"?>
<Relationships xmlns="http://schemas.openxmlformats.org/package/2006/relationships"><Relationship Id="rId3" Type="http://schemas.openxmlformats.org/officeDocument/2006/relationships/hyperlink" Target="mailto:lionel.fournier@landes.fr" TargetMode="External"/><Relationship Id="rId2" Type="http://schemas.openxmlformats.org/officeDocument/2006/relationships/hyperlink" Target="mailto:frederique.lemont@landes.fr" TargetMode="External"/><Relationship Id="rId1" Type="http://schemas.openxmlformats.org/officeDocument/2006/relationships/slideLayout" Target="../slideLayouts/slideLayout2.xml"/><Relationship Id="rId4" Type="http://schemas.openxmlformats.org/officeDocument/2006/relationships/image" Target="../media/image6.jpeg"/></Relationships>
</file>

<file path=ppt/slides/_rels/slide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image" Target="../media/image26.wmf"/><Relationship Id="rId4" Type="http://schemas.openxmlformats.org/officeDocument/2006/relationships/oleObject" Target="../embeddings/oleObject2.bin"/></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slideLayout" Target="../slideLayouts/slideLayout2.xml"/><Relationship Id="rId1" Type="http://schemas.openxmlformats.org/officeDocument/2006/relationships/vmlDrawing" Target="../drawings/vmlDrawing3.vml"/><Relationship Id="rId5" Type="http://schemas.openxmlformats.org/officeDocument/2006/relationships/image" Target="../media/image27.emf"/><Relationship Id="rId4" Type="http://schemas.openxmlformats.org/officeDocument/2006/relationships/oleObject" Target="../embeddings/oleObject3.bin"/></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image" Target="../media/image9.jpg"/><Relationship Id="rId5" Type="http://schemas.openxmlformats.org/officeDocument/2006/relationships/image" Target="../media/image8.jpeg"/><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3.xml"/><Relationship Id="rId1" Type="http://schemas.openxmlformats.org/officeDocument/2006/relationships/slideLayout" Target="../slideLayouts/slideLayout1.xml"/><Relationship Id="rId5" Type="http://schemas.openxmlformats.org/officeDocument/2006/relationships/image" Target="../media/image11.jpg"/><Relationship Id="rId4" Type="http://schemas.openxmlformats.org/officeDocument/2006/relationships/image" Target="../media/image10.JPG"/></Relationships>
</file>

<file path=ppt/slides/_rels/slide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1.xml"/><Relationship Id="rId4" Type="http://schemas.openxmlformats.org/officeDocument/2006/relationships/image" Target="../media/image12.jp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5.xml"/><Relationship Id="rId7" Type="http://schemas.openxmlformats.org/officeDocument/2006/relationships/image" Target="../media/image13.emf"/><Relationship Id="rId2" Type="http://schemas.openxmlformats.org/officeDocument/2006/relationships/slideLayout" Target="../slideLayouts/slideLayout1.xml"/><Relationship Id="rId1" Type="http://schemas.openxmlformats.org/officeDocument/2006/relationships/vmlDrawing" Target="../drawings/vmlDrawing1.vml"/><Relationship Id="rId6" Type="http://schemas.openxmlformats.org/officeDocument/2006/relationships/package" Target="../embeddings/Document_Microsoft_Word1.docx"/><Relationship Id="rId5" Type="http://schemas.openxmlformats.org/officeDocument/2006/relationships/oleObject" Target="../embeddings/oleObject1.bin"/><Relationship Id="rId4" Type="http://schemas.openxmlformats.org/officeDocument/2006/relationships/image" Target="../media/image6.jpeg"/></Relationships>
</file>

<file path=ppt/slides/_rels/slide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6.xml"/><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image" Target="../media/image14.jpeg"/></Relationships>
</file>

<file path=ppt/slides/_rels/slide9.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6.jpeg"/><Relationship Id="rId7" Type="http://schemas.openxmlformats.org/officeDocument/2006/relationships/image" Target="../media/image19.emf"/><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8.emf"/><Relationship Id="rId5" Type="http://schemas.openxmlformats.org/officeDocument/2006/relationships/image" Target="../media/image17.emf"/><Relationship Id="rId4" Type="http://schemas.openxmlformats.org/officeDocument/2006/relationships/image" Target="../media/image16.emf"/><Relationship Id="rId9" Type="http://schemas.openxmlformats.org/officeDocument/2006/relationships/image" Target="../media/image21.emf"/></Relationships>
</file>

<file path=ppt/slides/slide1.xml><?xml version="1.0" encoding="utf-8"?>
<p:sld xmlns:a="http://schemas.openxmlformats.org/drawingml/2006/main" xmlns:r="http://schemas.openxmlformats.org/officeDocument/2006/relationships" xmlns:p="http://schemas.openxmlformats.org/presentationml/2006/main">
  <p:cSld>
    <p:bg>
      <p:bgPr>
        <a:pattFill prst="pct30">
          <a:fgClr>
            <a:schemeClr val="accent1"/>
          </a:fgClr>
          <a:bgClr>
            <a:schemeClr val="bg1"/>
          </a:bgClr>
        </a:patt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47675" y="283846"/>
            <a:ext cx="8763000" cy="773429"/>
          </a:xfrm>
        </p:spPr>
        <p:txBody>
          <a:bodyPr>
            <a:normAutofit fontScale="90000"/>
          </a:bodyPr>
          <a:lstStyle/>
          <a:p>
            <a:r>
              <a:rPr lang="fr-FR" sz="3600" dirty="0" smtClean="0">
                <a:solidFill>
                  <a:schemeClr val="accent2">
                    <a:lumMod val="50000"/>
                  </a:schemeClr>
                </a:solidFill>
                <a:effectLst>
                  <a:outerShdw blurRad="38100" dist="38100" dir="2700000" algn="tl">
                    <a:srgbClr val="000000">
                      <a:alpha val="43137"/>
                    </a:srgbClr>
                  </a:outerShdw>
                </a:effectLst>
              </a:rPr>
              <a:t>Guide pour l’organisation d’une opération de nettoyage manuel sur le littoral landais</a:t>
            </a:r>
            <a:endParaRPr lang="fr-FR" sz="3600" dirty="0">
              <a:solidFill>
                <a:schemeClr val="accent2">
                  <a:lumMod val="50000"/>
                </a:schemeClr>
              </a:solidFill>
              <a:effectLst>
                <a:outerShdw blurRad="38100" dist="38100" dir="2700000" algn="tl">
                  <a:srgbClr val="000000">
                    <a:alpha val="43137"/>
                  </a:srgbClr>
                </a:outerShdw>
              </a:effectLst>
            </a:endParaRPr>
          </a:p>
        </p:txBody>
      </p:sp>
      <p:pic>
        <p:nvPicPr>
          <p:cNvPr id="4" name="Imag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66775" y="1451362"/>
            <a:ext cx="3733800" cy="2177663"/>
          </a:xfrm>
          <a:prstGeom prst="rect">
            <a:avLst/>
          </a:prstGeom>
          <a:effectLst>
            <a:outerShdw blurRad="50800" dist="38100" algn="l" rotWithShape="0">
              <a:prstClr val="black">
                <a:alpha val="40000"/>
              </a:prstClr>
            </a:outerShdw>
          </a:effectLst>
        </p:spPr>
      </p:pic>
      <p:pic>
        <p:nvPicPr>
          <p:cNvPr id="5" name="Imag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6801" y="3762374"/>
            <a:ext cx="3733800" cy="2060854"/>
          </a:xfrm>
          <a:prstGeom prst="rect">
            <a:avLst/>
          </a:prstGeom>
          <a:effectLst>
            <a:outerShdw blurRad="50800" dist="38100" dir="2700000" algn="tl" rotWithShape="0">
              <a:prstClr val="black">
                <a:alpha val="40000"/>
              </a:prstClr>
            </a:outerShdw>
          </a:effectLst>
        </p:spPr>
      </p:pic>
      <p:pic>
        <p:nvPicPr>
          <p:cNvPr id="6" name="Imag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66775" y="3762374"/>
            <a:ext cx="3733800" cy="2060854"/>
          </a:xfrm>
          <a:prstGeom prst="rect">
            <a:avLst/>
          </a:prstGeom>
          <a:effectLst>
            <a:outerShdw blurRad="50800" dist="38100" dir="2700000" algn="tl" rotWithShape="0">
              <a:prstClr val="black">
                <a:alpha val="40000"/>
              </a:prstClr>
            </a:outerShdw>
          </a:effectLst>
        </p:spPr>
      </p:pic>
      <p:pic>
        <p:nvPicPr>
          <p:cNvPr id="7" name="Imag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76801" y="1451363"/>
            <a:ext cx="3733800" cy="2174486"/>
          </a:xfrm>
          <a:prstGeom prst="rect">
            <a:avLst/>
          </a:prstGeom>
          <a:effectLst>
            <a:outerShdw blurRad="50800" dist="38100" dir="2700000" algn="tl" rotWithShape="0">
              <a:prstClr val="black">
                <a:alpha val="40000"/>
              </a:prstClr>
            </a:outerShdw>
          </a:effectLst>
        </p:spPr>
      </p:pic>
      <p:sp>
        <p:nvSpPr>
          <p:cNvPr id="8" name="Rectangle 20"/>
          <p:cNvSpPr txBox="1">
            <a:spLocks noChangeArrowheads="1"/>
          </p:cNvSpPr>
          <p:nvPr/>
        </p:nvSpPr>
        <p:spPr bwMode="gray">
          <a:xfrm>
            <a:off x="0" y="6334124"/>
            <a:ext cx="12192000" cy="523876"/>
          </a:xfrm>
          <a:prstGeom prst="rect">
            <a:avLst/>
          </a:prstGeom>
          <a:solidFill>
            <a:srgbClr val="00B050"/>
          </a:solidFill>
          <a:ln>
            <a:noFill/>
          </a:ln>
          <a:effectLst/>
          <a:extLst/>
        </p:spPr>
        <p:txBody>
          <a:bodyPr vert="horz" wrap="squar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9pPr>
          </a:lstStyle>
          <a:p>
            <a:r>
              <a:rPr lang="fr-FR" altLang="fr-FR" sz="1200" dirty="0" smtClean="0">
                <a:solidFill>
                  <a:srgbClr val="FFFFFF"/>
                </a:solidFill>
              </a:rPr>
              <a:t>Organisation d’une opération de nettoyage manuel sur le littoral landais </a:t>
            </a:r>
            <a:endParaRPr lang="fr-FR" altLang="fr-FR" sz="1200" dirty="0">
              <a:solidFill>
                <a:srgbClr val="FFFFFF"/>
              </a:solidFill>
            </a:endParaRPr>
          </a:p>
        </p:txBody>
      </p:sp>
      <p:sp>
        <p:nvSpPr>
          <p:cNvPr id="10" name="Rectangle 9"/>
          <p:cNvSpPr/>
          <p:nvPr/>
        </p:nvSpPr>
        <p:spPr>
          <a:xfrm>
            <a:off x="10658475" y="0"/>
            <a:ext cx="1533525" cy="6334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382125" y="0"/>
            <a:ext cx="2809875" cy="905988"/>
          </a:xfrm>
          <a:prstGeom prst="rect">
            <a:avLst/>
          </a:prstGeom>
        </p:spPr>
      </p:pic>
      <p:sp>
        <p:nvSpPr>
          <p:cNvPr id="3" name="Espace réservé du numéro de diapositive 2"/>
          <p:cNvSpPr>
            <a:spLocks noGrp="1"/>
          </p:cNvSpPr>
          <p:nvPr>
            <p:ph type="sldNum" sz="quarter" idx="12"/>
          </p:nvPr>
        </p:nvSpPr>
        <p:spPr/>
        <p:txBody>
          <a:bodyPr/>
          <a:lstStyle/>
          <a:p>
            <a:fld id="{DF4CB1C9-9064-4704-ACFD-B0829A3CD3FA}" type="slidenum">
              <a:rPr lang="fr-FR" smtClean="0">
                <a:solidFill>
                  <a:schemeClr val="bg1"/>
                </a:solidFill>
              </a:rPr>
              <a:t>1</a:t>
            </a:fld>
            <a:endParaRPr lang="fr-FR" dirty="0">
              <a:solidFill>
                <a:schemeClr val="bg1"/>
              </a:solidFill>
            </a:endParaRPr>
          </a:p>
        </p:txBody>
      </p:sp>
    </p:spTree>
    <p:extLst>
      <p:ext uri="{BB962C8B-B14F-4D97-AF65-F5344CB8AC3E}">
        <p14:creationId xmlns:p14="http://schemas.microsoft.com/office/powerpoint/2010/main" val="367017508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47674" y="283847"/>
            <a:ext cx="8952700" cy="869835"/>
          </a:xfrm>
        </p:spPr>
        <p:txBody>
          <a:bodyPr>
            <a:normAutofit fontScale="90000"/>
          </a:bodyPr>
          <a:lstStyle/>
          <a:p>
            <a:r>
              <a:rPr lang="fr-FR" sz="3600" dirty="0">
                <a:solidFill>
                  <a:schemeClr val="accent5">
                    <a:lumMod val="50000"/>
                  </a:schemeClr>
                </a:solidFill>
                <a:effectLst>
                  <a:outerShdw blurRad="38100" dist="38100" dir="2700000" algn="tl">
                    <a:srgbClr val="000000">
                      <a:alpha val="43137"/>
                    </a:srgbClr>
                  </a:outerShdw>
                </a:effectLst>
              </a:rPr>
              <a:t>5</a:t>
            </a:r>
            <a:r>
              <a:rPr lang="fr-FR" sz="3600" dirty="0" smtClean="0">
                <a:solidFill>
                  <a:schemeClr val="accent5">
                    <a:lumMod val="50000"/>
                  </a:schemeClr>
                </a:solidFill>
                <a:effectLst>
                  <a:outerShdw blurRad="38100" dist="38100" dir="2700000" algn="tl">
                    <a:srgbClr val="000000">
                      <a:alpha val="43137"/>
                    </a:srgbClr>
                  </a:outerShdw>
                </a:effectLst>
              </a:rPr>
              <a:t>- </a:t>
            </a:r>
            <a:r>
              <a:rPr lang="fr-FR" sz="3200" dirty="0" smtClean="0">
                <a:solidFill>
                  <a:schemeClr val="accent5">
                    <a:lumMod val="50000"/>
                  </a:schemeClr>
                </a:solidFill>
                <a:effectLst>
                  <a:outerShdw blurRad="38100" dist="38100" dir="2700000" algn="tl">
                    <a:srgbClr val="000000">
                      <a:alpha val="43137"/>
                    </a:srgbClr>
                  </a:outerShdw>
                </a:effectLst>
              </a:rPr>
              <a:t>Procédure en cas de présences d’hydrocarbures ou de mammifères échoués</a:t>
            </a:r>
            <a:endParaRPr lang="fr-FR" sz="3100" dirty="0">
              <a:solidFill>
                <a:schemeClr val="accent5">
                  <a:lumMod val="50000"/>
                </a:schemeClr>
              </a:solidFill>
              <a:effectLst>
                <a:outerShdw blurRad="38100" dist="38100" dir="2700000" algn="tl">
                  <a:srgbClr val="000000">
                    <a:alpha val="43137"/>
                  </a:srgbClr>
                </a:outerShdw>
              </a:effectLst>
            </a:endParaRPr>
          </a:p>
        </p:txBody>
      </p:sp>
      <p:sp>
        <p:nvSpPr>
          <p:cNvPr id="8" name="Rectangle 20"/>
          <p:cNvSpPr txBox="1">
            <a:spLocks noChangeArrowheads="1"/>
          </p:cNvSpPr>
          <p:nvPr/>
        </p:nvSpPr>
        <p:spPr bwMode="gray">
          <a:xfrm>
            <a:off x="0" y="6342669"/>
            <a:ext cx="12192000" cy="523876"/>
          </a:xfrm>
          <a:prstGeom prst="rect">
            <a:avLst/>
          </a:prstGeom>
          <a:solidFill>
            <a:srgbClr val="00B050"/>
          </a:solidFill>
          <a:ln>
            <a:noFill/>
          </a:ln>
          <a:effectLst/>
          <a:extLst/>
        </p:spPr>
        <p:txBody>
          <a:bodyPr vert="horz" wrap="squar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9pPr>
          </a:lstStyle>
          <a:p>
            <a:r>
              <a:rPr lang="fr-FR" altLang="fr-FR" sz="1200" dirty="0">
                <a:solidFill>
                  <a:srgbClr val="FFFFFF"/>
                </a:solidFill>
              </a:rPr>
              <a:t>Organisation d’une opération de nettoyage manuel sur le littoral </a:t>
            </a:r>
            <a:r>
              <a:rPr lang="fr-FR" altLang="fr-FR" sz="1200" dirty="0" smtClean="0">
                <a:solidFill>
                  <a:srgbClr val="FFFFFF"/>
                </a:solidFill>
              </a:rPr>
              <a:t>landais                                                                                                                                                                   </a:t>
            </a:r>
            <a:endParaRPr lang="fr-FR" altLang="fr-FR" sz="1200" dirty="0">
              <a:solidFill>
                <a:srgbClr val="FFFFFF"/>
              </a:solidFill>
            </a:endParaRPr>
          </a:p>
        </p:txBody>
      </p:sp>
      <p:sp>
        <p:nvSpPr>
          <p:cNvPr id="10" name="Rectangle 9"/>
          <p:cNvSpPr/>
          <p:nvPr/>
        </p:nvSpPr>
        <p:spPr>
          <a:xfrm>
            <a:off x="10658475" y="-8546"/>
            <a:ext cx="1533525" cy="6334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6425" y="0"/>
            <a:ext cx="2695575" cy="905988"/>
          </a:xfrm>
          <a:prstGeom prst="rect">
            <a:avLst/>
          </a:prstGeom>
        </p:spPr>
      </p:pic>
      <p:sp>
        <p:nvSpPr>
          <p:cNvPr id="7" name="Espace réservé du numéro de diapositive 6"/>
          <p:cNvSpPr>
            <a:spLocks noGrp="1"/>
          </p:cNvSpPr>
          <p:nvPr>
            <p:ph type="sldNum" sz="quarter" idx="12"/>
          </p:nvPr>
        </p:nvSpPr>
        <p:spPr/>
        <p:txBody>
          <a:bodyPr/>
          <a:lstStyle/>
          <a:p>
            <a:fld id="{DF4CB1C9-9064-4704-ACFD-B0829A3CD3FA}" type="slidenum">
              <a:rPr lang="fr-FR" smtClean="0">
                <a:solidFill>
                  <a:schemeClr val="bg1"/>
                </a:solidFill>
              </a:rPr>
              <a:t>10</a:t>
            </a:fld>
            <a:endParaRPr lang="fr-FR" dirty="0">
              <a:solidFill>
                <a:schemeClr val="bg1"/>
              </a:solidFill>
            </a:endParaRPr>
          </a:p>
        </p:txBody>
      </p:sp>
      <p:sp>
        <p:nvSpPr>
          <p:cNvPr id="6" name="ZoneTexte 5"/>
          <p:cNvSpPr txBox="1"/>
          <p:nvPr/>
        </p:nvSpPr>
        <p:spPr>
          <a:xfrm>
            <a:off x="447675" y="1153682"/>
            <a:ext cx="4825080" cy="6894195"/>
          </a:xfrm>
          <a:prstGeom prst="rect">
            <a:avLst/>
          </a:prstGeom>
          <a:noFill/>
        </p:spPr>
        <p:txBody>
          <a:bodyPr wrap="square" rtlCol="0">
            <a:spAutoFit/>
          </a:bodyPr>
          <a:lstStyle/>
          <a:p>
            <a:endParaRPr lang="fr-FR" sz="1400" dirty="0" smtClean="0">
              <a:solidFill>
                <a:schemeClr val="accent1">
                  <a:lumMod val="50000"/>
                </a:schemeClr>
              </a:solidFill>
            </a:endParaRPr>
          </a:p>
          <a:p>
            <a:r>
              <a:rPr lang="fr-FR" sz="1400" dirty="0" smtClean="0">
                <a:solidFill>
                  <a:schemeClr val="accent1">
                    <a:lumMod val="50000"/>
                  </a:schemeClr>
                </a:solidFill>
              </a:rPr>
              <a:t>En cas de découverte d’hydrocarbures sur la plage ou en cas de présence de déchets laissant présager un souillage aux hydrocarbures, il est impératif de contacter les services techniques de la commune concernée.</a:t>
            </a:r>
          </a:p>
          <a:p>
            <a:r>
              <a:rPr lang="fr-FR" sz="1400" dirty="0" smtClean="0">
                <a:solidFill>
                  <a:schemeClr val="accent1">
                    <a:lumMod val="50000"/>
                  </a:schemeClr>
                </a:solidFill>
              </a:rPr>
              <a:t>Il est strictement interdit de manipuler ce type de déchets.</a:t>
            </a:r>
          </a:p>
          <a:p>
            <a:endParaRPr lang="fr-FR" sz="1400" dirty="0">
              <a:solidFill>
                <a:schemeClr val="accent1">
                  <a:lumMod val="50000"/>
                </a:schemeClr>
              </a:solidFill>
            </a:endParaRPr>
          </a:p>
          <a:p>
            <a:endParaRPr lang="fr-FR" sz="1400" dirty="0" smtClean="0">
              <a:solidFill>
                <a:schemeClr val="accent1">
                  <a:lumMod val="50000"/>
                </a:schemeClr>
              </a:solidFill>
            </a:endParaRPr>
          </a:p>
          <a:p>
            <a:endParaRPr lang="fr-FR" sz="1400" dirty="0">
              <a:solidFill>
                <a:schemeClr val="accent1">
                  <a:lumMod val="50000"/>
                </a:schemeClr>
              </a:solidFill>
            </a:endParaRPr>
          </a:p>
          <a:p>
            <a:endParaRPr lang="fr-FR" sz="1400" dirty="0" smtClean="0">
              <a:solidFill>
                <a:schemeClr val="accent1">
                  <a:lumMod val="50000"/>
                </a:schemeClr>
              </a:solidFill>
            </a:endParaRPr>
          </a:p>
          <a:p>
            <a:endParaRPr lang="fr-FR" sz="1400" dirty="0">
              <a:solidFill>
                <a:schemeClr val="accent1">
                  <a:lumMod val="50000"/>
                </a:schemeClr>
              </a:solidFill>
            </a:endParaRPr>
          </a:p>
          <a:p>
            <a:r>
              <a:rPr lang="fr-FR" sz="1400" dirty="0" smtClean="0">
                <a:solidFill>
                  <a:schemeClr val="accent1">
                    <a:lumMod val="50000"/>
                  </a:schemeClr>
                </a:solidFill>
              </a:rPr>
              <a:t>En cas de découverte d’un mammifère échoué sur la plage, vivant ou mort, il est impératif de contacter les services techniques de la commune concernée. </a:t>
            </a:r>
            <a:endParaRPr lang="fr-FR" sz="1400" dirty="0">
              <a:solidFill>
                <a:schemeClr val="accent1">
                  <a:lumMod val="50000"/>
                </a:schemeClr>
              </a:solidFill>
            </a:endParaRPr>
          </a:p>
          <a:p>
            <a:r>
              <a:rPr lang="fr-FR" sz="1400" dirty="0" smtClean="0">
                <a:solidFill>
                  <a:schemeClr val="accent1">
                    <a:lumMod val="50000"/>
                  </a:schemeClr>
                </a:solidFill>
              </a:rPr>
              <a:t>Il est strictement interdit de manipuler ce mammifère.</a:t>
            </a:r>
          </a:p>
          <a:p>
            <a:endParaRPr lang="fr-FR" sz="1400" dirty="0" smtClean="0">
              <a:solidFill>
                <a:schemeClr val="accent1">
                  <a:lumMod val="50000"/>
                </a:schemeClr>
              </a:solidFill>
            </a:endParaRPr>
          </a:p>
          <a:p>
            <a:endParaRPr lang="fr-FR" sz="1400" dirty="0" smtClean="0">
              <a:solidFill>
                <a:schemeClr val="accent1">
                  <a:lumMod val="50000"/>
                </a:schemeClr>
              </a:solidFill>
            </a:endParaRPr>
          </a:p>
          <a:p>
            <a:endParaRPr lang="fr-FR" sz="1400" dirty="0">
              <a:solidFill>
                <a:schemeClr val="accent1">
                  <a:lumMod val="50000"/>
                </a:schemeClr>
              </a:solidFill>
            </a:endParaRPr>
          </a:p>
          <a:p>
            <a:r>
              <a:rPr lang="fr-FR" sz="1400" dirty="0" smtClean="0">
                <a:solidFill>
                  <a:schemeClr val="accent1">
                    <a:lumMod val="50000"/>
                  </a:schemeClr>
                </a:solidFill>
              </a:rPr>
              <a:t>Dans les deux cas, des procédures de prise en charge de ces deux typologies d’apports sont mises en œuvre à l’échelle départementale (voir annexe 2- procédure échouage.)</a:t>
            </a:r>
            <a:endParaRPr lang="fr-FR" sz="1400" dirty="0">
              <a:solidFill>
                <a:schemeClr val="accent1">
                  <a:lumMod val="50000"/>
                </a:schemeClr>
              </a:solidFill>
            </a:endParaRPr>
          </a:p>
          <a:p>
            <a:endParaRPr lang="fr-FR" sz="1400" dirty="0" smtClean="0">
              <a:solidFill>
                <a:srgbClr val="002060"/>
              </a:solidFill>
            </a:endParaRPr>
          </a:p>
          <a:p>
            <a:endParaRPr lang="fr-FR" sz="1400" dirty="0">
              <a:solidFill>
                <a:srgbClr val="002060"/>
              </a:solidFill>
            </a:endParaRPr>
          </a:p>
          <a:p>
            <a:endParaRPr lang="fr-FR" sz="1400" dirty="0" smtClean="0">
              <a:solidFill>
                <a:srgbClr val="002060"/>
              </a:solidFill>
            </a:endParaRPr>
          </a:p>
          <a:p>
            <a:endParaRPr lang="fr-FR" sz="1400" dirty="0">
              <a:solidFill>
                <a:srgbClr val="002060"/>
              </a:solidFill>
            </a:endParaRPr>
          </a:p>
          <a:p>
            <a:endParaRPr lang="fr-FR" sz="1400" dirty="0">
              <a:solidFill>
                <a:srgbClr val="002060"/>
              </a:solidFill>
            </a:endParaRPr>
          </a:p>
          <a:p>
            <a:endParaRPr lang="fr-FR" sz="1400" dirty="0" smtClean="0">
              <a:solidFill>
                <a:srgbClr val="002060"/>
              </a:solidFill>
            </a:endParaRPr>
          </a:p>
          <a:p>
            <a:endParaRPr lang="fr-FR" sz="1400" dirty="0" smtClean="0">
              <a:solidFill>
                <a:srgbClr val="002060"/>
              </a:solidFill>
            </a:endParaRPr>
          </a:p>
          <a:p>
            <a:endParaRPr lang="fr-FR" sz="1400" dirty="0" smtClean="0">
              <a:solidFill>
                <a:srgbClr val="FF0000"/>
              </a:solidFill>
            </a:endParaRPr>
          </a:p>
          <a:p>
            <a:endParaRPr lang="fr-FR" dirty="0"/>
          </a:p>
          <a:p>
            <a:r>
              <a:rPr lang="fr-FR" dirty="0" smtClean="0"/>
              <a:t>	</a:t>
            </a:r>
          </a:p>
        </p:txBody>
      </p:sp>
      <p:pic>
        <p:nvPicPr>
          <p:cNvPr id="9" name="Imag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096000" y="1294399"/>
            <a:ext cx="2908180" cy="1431709"/>
          </a:xfrm>
          <a:prstGeom prst="rect">
            <a:avLst/>
          </a:prstGeom>
        </p:spPr>
      </p:pic>
      <p:pic>
        <p:nvPicPr>
          <p:cNvPr id="12" name="Image 11"/>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6096000" y="3385824"/>
            <a:ext cx="2908180" cy="1384419"/>
          </a:xfrm>
          <a:prstGeom prst="rect">
            <a:avLst/>
          </a:prstGeom>
        </p:spPr>
      </p:pic>
    </p:spTree>
    <p:extLst>
      <p:ext uri="{BB962C8B-B14F-4D97-AF65-F5344CB8AC3E}">
        <p14:creationId xmlns:p14="http://schemas.microsoft.com/office/powerpoint/2010/main" val="87584685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30581" y="283847"/>
            <a:ext cx="5654023" cy="622141"/>
          </a:xfrm>
        </p:spPr>
        <p:txBody>
          <a:bodyPr>
            <a:normAutofit/>
          </a:bodyPr>
          <a:lstStyle/>
          <a:p>
            <a:r>
              <a:rPr lang="fr-FR" sz="3600" dirty="0">
                <a:solidFill>
                  <a:schemeClr val="accent5">
                    <a:lumMod val="50000"/>
                  </a:schemeClr>
                </a:solidFill>
                <a:effectLst>
                  <a:outerShdw blurRad="38100" dist="38100" dir="2700000" algn="tl">
                    <a:srgbClr val="000000">
                      <a:alpha val="43137"/>
                    </a:srgbClr>
                  </a:outerShdw>
                </a:effectLst>
              </a:rPr>
              <a:t>6</a:t>
            </a:r>
            <a:r>
              <a:rPr lang="fr-FR" sz="3600" dirty="0" smtClean="0">
                <a:solidFill>
                  <a:schemeClr val="accent5">
                    <a:lumMod val="50000"/>
                  </a:schemeClr>
                </a:solidFill>
                <a:effectLst>
                  <a:outerShdw blurRad="38100" dist="38100" dir="2700000" algn="tl">
                    <a:srgbClr val="000000">
                      <a:alpha val="43137"/>
                    </a:srgbClr>
                  </a:outerShdw>
                </a:effectLst>
              </a:rPr>
              <a:t>- Fiche bilan de la collecte</a:t>
            </a:r>
            <a:endParaRPr lang="fr-FR" sz="3600" dirty="0">
              <a:solidFill>
                <a:schemeClr val="accent5">
                  <a:lumMod val="50000"/>
                </a:schemeClr>
              </a:solidFill>
              <a:effectLst>
                <a:outerShdw blurRad="38100" dist="38100" dir="2700000" algn="tl">
                  <a:srgbClr val="000000">
                    <a:alpha val="43137"/>
                  </a:srgbClr>
                </a:outerShdw>
              </a:effectLst>
            </a:endParaRPr>
          </a:p>
        </p:txBody>
      </p:sp>
      <p:sp>
        <p:nvSpPr>
          <p:cNvPr id="8" name="Rectangle 20"/>
          <p:cNvSpPr txBox="1">
            <a:spLocks noChangeArrowheads="1"/>
          </p:cNvSpPr>
          <p:nvPr/>
        </p:nvSpPr>
        <p:spPr bwMode="gray">
          <a:xfrm>
            <a:off x="0" y="6342669"/>
            <a:ext cx="12192000" cy="523876"/>
          </a:xfrm>
          <a:prstGeom prst="rect">
            <a:avLst/>
          </a:prstGeom>
          <a:solidFill>
            <a:srgbClr val="00B050"/>
          </a:solidFill>
          <a:ln>
            <a:noFill/>
          </a:ln>
          <a:effectLst/>
          <a:extLst/>
        </p:spPr>
        <p:txBody>
          <a:bodyPr vert="horz" wrap="squar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9pPr>
          </a:lstStyle>
          <a:p>
            <a:r>
              <a:rPr lang="fr-FR" altLang="fr-FR" sz="1200" dirty="0">
                <a:solidFill>
                  <a:srgbClr val="FFFFFF"/>
                </a:solidFill>
              </a:rPr>
              <a:t>Organisation d’une opération de nettoyage manuel sur le littoral </a:t>
            </a:r>
            <a:r>
              <a:rPr lang="fr-FR" altLang="fr-FR" sz="1200" dirty="0" smtClean="0">
                <a:solidFill>
                  <a:srgbClr val="FFFFFF"/>
                </a:solidFill>
              </a:rPr>
              <a:t>landais                                                                                                                                                                   </a:t>
            </a:r>
            <a:endParaRPr lang="fr-FR" altLang="fr-FR" sz="1200" dirty="0">
              <a:solidFill>
                <a:srgbClr val="FFFFFF"/>
              </a:solidFill>
            </a:endParaRPr>
          </a:p>
        </p:txBody>
      </p:sp>
      <p:sp>
        <p:nvSpPr>
          <p:cNvPr id="10" name="Rectangle 9"/>
          <p:cNvSpPr/>
          <p:nvPr/>
        </p:nvSpPr>
        <p:spPr>
          <a:xfrm>
            <a:off x="10658475" y="-8546"/>
            <a:ext cx="1533525" cy="6334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6425" y="0"/>
            <a:ext cx="2695575" cy="905988"/>
          </a:xfrm>
          <a:prstGeom prst="rect">
            <a:avLst/>
          </a:prstGeom>
        </p:spPr>
      </p:pic>
      <p:sp>
        <p:nvSpPr>
          <p:cNvPr id="7" name="Espace réservé du numéro de diapositive 6"/>
          <p:cNvSpPr>
            <a:spLocks noGrp="1"/>
          </p:cNvSpPr>
          <p:nvPr>
            <p:ph type="sldNum" sz="quarter" idx="12"/>
          </p:nvPr>
        </p:nvSpPr>
        <p:spPr/>
        <p:txBody>
          <a:bodyPr/>
          <a:lstStyle/>
          <a:p>
            <a:fld id="{DF4CB1C9-9064-4704-ACFD-B0829A3CD3FA}" type="slidenum">
              <a:rPr lang="fr-FR" smtClean="0">
                <a:solidFill>
                  <a:schemeClr val="bg1"/>
                </a:solidFill>
              </a:rPr>
              <a:t>11</a:t>
            </a:fld>
            <a:endParaRPr lang="fr-FR" dirty="0">
              <a:solidFill>
                <a:schemeClr val="bg1"/>
              </a:solidFill>
            </a:endParaRPr>
          </a:p>
        </p:txBody>
      </p:sp>
      <p:sp>
        <p:nvSpPr>
          <p:cNvPr id="9" name="ZoneTexte 8"/>
          <p:cNvSpPr txBox="1"/>
          <p:nvPr/>
        </p:nvSpPr>
        <p:spPr>
          <a:xfrm>
            <a:off x="285006" y="1785586"/>
            <a:ext cx="2972587" cy="2462213"/>
          </a:xfrm>
          <a:prstGeom prst="rect">
            <a:avLst/>
          </a:prstGeom>
          <a:noFill/>
        </p:spPr>
        <p:txBody>
          <a:bodyPr wrap="square" rtlCol="0">
            <a:spAutoFit/>
          </a:bodyPr>
          <a:lstStyle/>
          <a:p>
            <a:pPr algn="just"/>
            <a:r>
              <a:rPr lang="fr-FR" sz="1400" dirty="0" smtClean="0">
                <a:solidFill>
                  <a:srgbClr val="002060"/>
                </a:solidFill>
              </a:rPr>
              <a:t>En fin de collecte</a:t>
            </a:r>
            <a:r>
              <a:rPr lang="fr-FR" sz="1400" dirty="0">
                <a:solidFill>
                  <a:srgbClr val="002060"/>
                </a:solidFill>
              </a:rPr>
              <a:t> </a:t>
            </a:r>
            <a:r>
              <a:rPr lang="fr-FR" sz="1400" dirty="0" smtClean="0">
                <a:solidFill>
                  <a:srgbClr val="002060"/>
                </a:solidFill>
              </a:rPr>
              <a:t>et afin de participer aux recueil de données, il vous suffira de remplir une </a:t>
            </a:r>
            <a:r>
              <a:rPr lang="fr-FR" sz="1400" b="1" dirty="0" smtClean="0">
                <a:solidFill>
                  <a:srgbClr val="002060"/>
                </a:solidFill>
              </a:rPr>
              <a:t>fiche bilan </a:t>
            </a:r>
            <a:r>
              <a:rPr lang="fr-FR" sz="1400" dirty="0" smtClean="0">
                <a:solidFill>
                  <a:srgbClr val="002060"/>
                </a:solidFill>
              </a:rPr>
              <a:t>de votre opération.</a:t>
            </a:r>
          </a:p>
          <a:p>
            <a:pPr algn="just"/>
            <a:endParaRPr lang="fr-FR" sz="1400" dirty="0">
              <a:solidFill>
                <a:schemeClr val="accent5">
                  <a:lumMod val="50000"/>
                </a:schemeClr>
              </a:solidFill>
            </a:endParaRPr>
          </a:p>
          <a:p>
            <a:pPr algn="just"/>
            <a:r>
              <a:rPr lang="fr-FR" sz="1400" dirty="0" smtClean="0">
                <a:solidFill>
                  <a:schemeClr val="accent5">
                    <a:lumMod val="50000"/>
                  </a:schemeClr>
                </a:solidFill>
              </a:rPr>
              <a:t>De plus, il est proposé aux </a:t>
            </a:r>
            <a:r>
              <a:rPr lang="fr-FR" sz="1400" dirty="0">
                <a:solidFill>
                  <a:schemeClr val="accent5">
                    <a:lumMod val="50000"/>
                  </a:schemeClr>
                </a:solidFill>
              </a:rPr>
              <a:t>organisateurs de contribuer au suivi de l’évolution des apports de déchets sur le </a:t>
            </a:r>
            <a:r>
              <a:rPr lang="fr-FR" sz="1400" dirty="0" smtClean="0">
                <a:solidFill>
                  <a:schemeClr val="accent5">
                    <a:lumMod val="50000"/>
                  </a:schemeClr>
                </a:solidFill>
              </a:rPr>
              <a:t>littoral en  triant les déchets collectés et en les quantifiant à la pièce selon la typologie définie.</a:t>
            </a:r>
            <a:endParaRPr lang="fr-FR" sz="1400" dirty="0">
              <a:solidFill>
                <a:schemeClr val="accent5">
                  <a:lumMod val="50000"/>
                </a:schemeClr>
              </a:solidFill>
            </a:endParaRPr>
          </a:p>
        </p:txBody>
      </p:sp>
      <p:pic>
        <p:nvPicPr>
          <p:cNvPr id="3" name="Image 2"/>
          <p:cNvPicPr>
            <a:picLocks noChangeAspect="1"/>
          </p:cNvPicPr>
          <p:nvPr/>
        </p:nvPicPr>
        <p:blipFill>
          <a:blip r:embed="rId4"/>
          <a:stretch>
            <a:fillRect/>
          </a:stretch>
        </p:blipFill>
        <p:spPr>
          <a:xfrm>
            <a:off x="3956704" y="1164656"/>
            <a:ext cx="6701772" cy="5160922"/>
          </a:xfrm>
          <a:prstGeom prst="rect">
            <a:avLst/>
          </a:prstGeom>
        </p:spPr>
      </p:pic>
    </p:spTree>
    <p:extLst>
      <p:ext uri="{BB962C8B-B14F-4D97-AF65-F5344CB8AC3E}">
        <p14:creationId xmlns:p14="http://schemas.microsoft.com/office/powerpoint/2010/main" val="310179870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47674" y="283847"/>
            <a:ext cx="6893163" cy="622141"/>
          </a:xfrm>
        </p:spPr>
        <p:txBody>
          <a:bodyPr>
            <a:normAutofit/>
          </a:bodyPr>
          <a:lstStyle/>
          <a:p>
            <a:r>
              <a:rPr lang="fr-FR" sz="3600" dirty="0">
                <a:solidFill>
                  <a:schemeClr val="accent5">
                    <a:lumMod val="50000"/>
                  </a:schemeClr>
                </a:solidFill>
                <a:effectLst>
                  <a:outerShdw blurRad="38100" dist="38100" dir="2700000" algn="tl">
                    <a:srgbClr val="000000">
                      <a:alpha val="43137"/>
                    </a:srgbClr>
                  </a:outerShdw>
                </a:effectLst>
              </a:rPr>
              <a:t>7</a:t>
            </a:r>
            <a:r>
              <a:rPr lang="fr-FR" sz="3600" dirty="0" smtClean="0">
                <a:solidFill>
                  <a:schemeClr val="accent5">
                    <a:lumMod val="50000"/>
                  </a:schemeClr>
                </a:solidFill>
                <a:effectLst>
                  <a:outerShdw blurRad="38100" dist="38100" dir="2700000" algn="tl">
                    <a:srgbClr val="000000">
                      <a:alpha val="43137"/>
                    </a:srgbClr>
                  </a:outerShdw>
                </a:effectLst>
              </a:rPr>
              <a:t>- Evacuation des déchets collectés</a:t>
            </a:r>
            <a:endParaRPr lang="fr-FR" sz="3600" dirty="0">
              <a:solidFill>
                <a:schemeClr val="accent5">
                  <a:lumMod val="50000"/>
                </a:schemeClr>
              </a:solidFill>
              <a:effectLst>
                <a:outerShdw blurRad="38100" dist="38100" dir="2700000" algn="tl">
                  <a:srgbClr val="000000">
                    <a:alpha val="43137"/>
                  </a:srgbClr>
                </a:outerShdw>
              </a:effectLst>
            </a:endParaRPr>
          </a:p>
        </p:txBody>
      </p:sp>
      <p:sp>
        <p:nvSpPr>
          <p:cNvPr id="8" name="Rectangle 20"/>
          <p:cNvSpPr txBox="1">
            <a:spLocks noChangeArrowheads="1"/>
          </p:cNvSpPr>
          <p:nvPr/>
        </p:nvSpPr>
        <p:spPr bwMode="gray">
          <a:xfrm>
            <a:off x="0" y="6342669"/>
            <a:ext cx="12192000" cy="523876"/>
          </a:xfrm>
          <a:prstGeom prst="rect">
            <a:avLst/>
          </a:prstGeom>
          <a:solidFill>
            <a:srgbClr val="00B050"/>
          </a:solidFill>
          <a:ln>
            <a:noFill/>
          </a:ln>
          <a:effectLst/>
          <a:extLst/>
        </p:spPr>
        <p:txBody>
          <a:bodyPr vert="horz" wrap="squar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9pPr>
          </a:lstStyle>
          <a:p>
            <a:r>
              <a:rPr lang="fr-FR" altLang="fr-FR" sz="1200" dirty="0">
                <a:solidFill>
                  <a:srgbClr val="FFFFFF"/>
                </a:solidFill>
              </a:rPr>
              <a:t>Organisation d’une opération de nettoyage manuel sur le littoral </a:t>
            </a:r>
            <a:r>
              <a:rPr lang="fr-FR" altLang="fr-FR" sz="1200" dirty="0" smtClean="0">
                <a:solidFill>
                  <a:srgbClr val="FFFFFF"/>
                </a:solidFill>
              </a:rPr>
              <a:t>landais                                                                                                                                                                   </a:t>
            </a:r>
            <a:endParaRPr lang="fr-FR" altLang="fr-FR" sz="1200" dirty="0">
              <a:solidFill>
                <a:srgbClr val="FFFFFF"/>
              </a:solidFill>
            </a:endParaRPr>
          </a:p>
        </p:txBody>
      </p:sp>
      <p:sp>
        <p:nvSpPr>
          <p:cNvPr id="10" name="Rectangle 9"/>
          <p:cNvSpPr/>
          <p:nvPr/>
        </p:nvSpPr>
        <p:spPr>
          <a:xfrm>
            <a:off x="10658475" y="-8546"/>
            <a:ext cx="1533525" cy="6334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6425" y="0"/>
            <a:ext cx="2695575" cy="905988"/>
          </a:xfrm>
          <a:prstGeom prst="rect">
            <a:avLst/>
          </a:prstGeom>
        </p:spPr>
      </p:pic>
      <p:sp>
        <p:nvSpPr>
          <p:cNvPr id="7" name="Espace réservé du numéro de diapositive 6"/>
          <p:cNvSpPr>
            <a:spLocks noGrp="1"/>
          </p:cNvSpPr>
          <p:nvPr>
            <p:ph type="sldNum" sz="quarter" idx="12"/>
          </p:nvPr>
        </p:nvSpPr>
        <p:spPr/>
        <p:txBody>
          <a:bodyPr/>
          <a:lstStyle/>
          <a:p>
            <a:fld id="{DF4CB1C9-9064-4704-ACFD-B0829A3CD3FA}" type="slidenum">
              <a:rPr lang="fr-FR" smtClean="0">
                <a:solidFill>
                  <a:schemeClr val="bg1"/>
                </a:solidFill>
              </a:rPr>
              <a:t>12</a:t>
            </a:fld>
            <a:endParaRPr lang="fr-FR" dirty="0">
              <a:solidFill>
                <a:schemeClr val="bg1"/>
              </a:solidFill>
            </a:endParaRPr>
          </a:p>
        </p:txBody>
      </p:sp>
      <p:sp>
        <p:nvSpPr>
          <p:cNvPr id="6" name="ZoneTexte 5"/>
          <p:cNvSpPr txBox="1"/>
          <p:nvPr/>
        </p:nvSpPr>
        <p:spPr>
          <a:xfrm>
            <a:off x="447675" y="1153682"/>
            <a:ext cx="4833626" cy="5386090"/>
          </a:xfrm>
          <a:prstGeom prst="rect">
            <a:avLst/>
          </a:prstGeom>
          <a:noFill/>
        </p:spPr>
        <p:txBody>
          <a:bodyPr wrap="square" rtlCol="0">
            <a:spAutoFit/>
          </a:bodyPr>
          <a:lstStyle/>
          <a:p>
            <a:pPr algn="just"/>
            <a:r>
              <a:rPr lang="fr-FR" sz="1400" dirty="0" smtClean="0">
                <a:solidFill>
                  <a:schemeClr val="accent5">
                    <a:lumMod val="50000"/>
                  </a:schemeClr>
                </a:solidFill>
              </a:rPr>
              <a:t>Lors de vos différents contacts en</a:t>
            </a:r>
            <a:r>
              <a:rPr lang="fr-FR" sz="1400" dirty="0">
                <a:solidFill>
                  <a:schemeClr val="accent5">
                    <a:lumMod val="50000"/>
                  </a:schemeClr>
                </a:solidFill>
              </a:rPr>
              <a:t> </a:t>
            </a:r>
            <a:r>
              <a:rPr lang="fr-FR" sz="1400" dirty="0" smtClean="0">
                <a:solidFill>
                  <a:schemeClr val="accent5">
                    <a:lumMod val="50000"/>
                  </a:schemeClr>
                </a:solidFill>
              </a:rPr>
              <a:t>Mairie, il est de votre responsabilité de définir avec votre interlocuteur les modalités d’évacuation des déchets collectés.</a:t>
            </a:r>
          </a:p>
          <a:p>
            <a:pPr algn="just"/>
            <a:endParaRPr lang="fr-FR" sz="1400" dirty="0">
              <a:solidFill>
                <a:schemeClr val="accent5">
                  <a:lumMod val="50000"/>
                </a:schemeClr>
              </a:solidFill>
            </a:endParaRPr>
          </a:p>
          <a:p>
            <a:pPr algn="just"/>
            <a:r>
              <a:rPr lang="fr-FR" sz="1400" dirty="0" smtClean="0">
                <a:solidFill>
                  <a:schemeClr val="accent5">
                    <a:lumMod val="50000"/>
                  </a:schemeClr>
                </a:solidFill>
              </a:rPr>
              <a:t>Des aires de dépôts spécifiques au stockage des déchets issus du nettoyage du littoral sont prévues dans le dispositif de nettoyage piloté par le Syndicat Mixte du Littoral Landais.</a:t>
            </a:r>
          </a:p>
          <a:p>
            <a:pPr algn="just"/>
            <a:endParaRPr lang="fr-FR" sz="1400" dirty="0">
              <a:solidFill>
                <a:schemeClr val="accent5">
                  <a:lumMod val="50000"/>
                </a:schemeClr>
              </a:solidFill>
            </a:endParaRPr>
          </a:p>
          <a:p>
            <a:pPr algn="just"/>
            <a:r>
              <a:rPr lang="fr-FR" sz="1400" dirty="0" smtClean="0">
                <a:solidFill>
                  <a:schemeClr val="accent5">
                    <a:lumMod val="50000"/>
                  </a:schemeClr>
                </a:solidFill>
              </a:rPr>
              <a:t>Cependant, afin d’éviter les dépôts sauvages de toutes natures, ces aires sont clôturées et fermées au public.</a:t>
            </a:r>
          </a:p>
          <a:p>
            <a:pPr algn="just"/>
            <a:endParaRPr lang="fr-FR" sz="1400" dirty="0">
              <a:solidFill>
                <a:schemeClr val="accent5">
                  <a:lumMod val="50000"/>
                </a:schemeClr>
              </a:solidFill>
            </a:endParaRPr>
          </a:p>
          <a:p>
            <a:pPr algn="just"/>
            <a:r>
              <a:rPr lang="fr-FR" sz="1400" dirty="0" smtClean="0">
                <a:solidFill>
                  <a:schemeClr val="accent5">
                    <a:lumMod val="50000"/>
                  </a:schemeClr>
                </a:solidFill>
              </a:rPr>
              <a:t>Seul un responsable de la Mairie pourra vous permettre d’y accéder afin d’y déposer vos déchets.</a:t>
            </a:r>
          </a:p>
          <a:p>
            <a:pPr algn="just"/>
            <a:endParaRPr lang="fr-FR" sz="1400" dirty="0">
              <a:solidFill>
                <a:schemeClr val="accent5">
                  <a:lumMod val="50000"/>
                </a:schemeClr>
              </a:solidFill>
            </a:endParaRPr>
          </a:p>
          <a:p>
            <a:pPr algn="just"/>
            <a:r>
              <a:rPr lang="fr-FR" sz="1400" dirty="0" smtClean="0">
                <a:solidFill>
                  <a:schemeClr val="accent5">
                    <a:lumMod val="50000"/>
                  </a:schemeClr>
                </a:solidFill>
              </a:rPr>
              <a:t>Ces derniers pourront ainsi intégrés les filières de revalorisation prévues dans le cadre de l’opération de </a:t>
            </a:r>
            <a:r>
              <a:rPr lang="fr-FR" sz="1400" dirty="0">
                <a:solidFill>
                  <a:schemeClr val="accent5">
                    <a:lumMod val="50000"/>
                  </a:schemeClr>
                </a:solidFill>
              </a:rPr>
              <a:t>nettoyage différencié </a:t>
            </a:r>
            <a:r>
              <a:rPr lang="fr-FR" sz="1400" dirty="0" smtClean="0">
                <a:solidFill>
                  <a:schemeClr val="accent5">
                    <a:lumMod val="50000"/>
                  </a:schemeClr>
                </a:solidFill>
              </a:rPr>
              <a:t>portée par </a:t>
            </a:r>
            <a:r>
              <a:rPr lang="fr-FR" sz="1400" dirty="0">
                <a:solidFill>
                  <a:schemeClr val="accent5">
                    <a:lumMod val="50000"/>
                  </a:schemeClr>
                </a:solidFill>
              </a:rPr>
              <a:t>le Syndicat Mixte du Littoral Landais.</a:t>
            </a:r>
            <a:endParaRPr lang="fr-FR" sz="1400" dirty="0" smtClean="0">
              <a:solidFill>
                <a:schemeClr val="accent5">
                  <a:lumMod val="50000"/>
                </a:schemeClr>
              </a:solidFill>
            </a:endParaRPr>
          </a:p>
          <a:p>
            <a:pPr algn="just"/>
            <a:endParaRPr lang="fr-FR" sz="1400" dirty="0">
              <a:solidFill>
                <a:srgbClr val="002060"/>
              </a:solidFill>
            </a:endParaRPr>
          </a:p>
          <a:p>
            <a:pPr algn="just"/>
            <a:endParaRPr lang="fr-FR" sz="1400" dirty="0">
              <a:solidFill>
                <a:srgbClr val="002060"/>
              </a:solidFill>
            </a:endParaRPr>
          </a:p>
          <a:p>
            <a:pPr algn="just"/>
            <a:endParaRPr lang="fr-FR" sz="1400" dirty="0" smtClean="0">
              <a:solidFill>
                <a:srgbClr val="002060"/>
              </a:solidFill>
            </a:endParaRPr>
          </a:p>
          <a:p>
            <a:pPr algn="just"/>
            <a:endParaRPr lang="fr-FR" sz="1400" dirty="0" smtClean="0">
              <a:solidFill>
                <a:srgbClr val="002060"/>
              </a:solidFill>
            </a:endParaRPr>
          </a:p>
          <a:p>
            <a:pPr algn="just"/>
            <a:endParaRPr lang="fr-FR" sz="1400" dirty="0" smtClean="0">
              <a:solidFill>
                <a:srgbClr val="FF0000"/>
              </a:solidFill>
            </a:endParaRPr>
          </a:p>
          <a:p>
            <a:pPr algn="just"/>
            <a:endParaRPr lang="fr-FR" dirty="0"/>
          </a:p>
          <a:p>
            <a:pPr algn="just"/>
            <a:r>
              <a:rPr lang="fr-FR" dirty="0" smtClean="0"/>
              <a:t>	</a:t>
            </a:r>
          </a:p>
        </p:txBody>
      </p:sp>
      <p:pic>
        <p:nvPicPr>
          <p:cNvPr id="2050" name="Picture 2" descr="P107013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027960" y="1355216"/>
            <a:ext cx="4137025" cy="27479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9724404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47674" y="283847"/>
            <a:ext cx="6893163" cy="622141"/>
          </a:xfrm>
        </p:spPr>
        <p:txBody>
          <a:bodyPr>
            <a:normAutofit/>
          </a:bodyPr>
          <a:lstStyle/>
          <a:p>
            <a:pPr algn="l"/>
            <a:r>
              <a:rPr lang="fr-FR" sz="3600" dirty="0">
                <a:solidFill>
                  <a:schemeClr val="accent5">
                    <a:lumMod val="50000"/>
                  </a:schemeClr>
                </a:solidFill>
                <a:effectLst>
                  <a:outerShdw blurRad="38100" dist="38100" dir="2700000" algn="tl">
                    <a:srgbClr val="000000">
                      <a:alpha val="43137"/>
                    </a:srgbClr>
                  </a:outerShdw>
                </a:effectLst>
              </a:rPr>
              <a:t>8</a:t>
            </a:r>
            <a:r>
              <a:rPr lang="fr-FR" sz="3600" dirty="0" smtClean="0">
                <a:solidFill>
                  <a:schemeClr val="accent5">
                    <a:lumMod val="50000"/>
                  </a:schemeClr>
                </a:solidFill>
                <a:effectLst>
                  <a:outerShdw blurRad="38100" dist="38100" dir="2700000" algn="tl">
                    <a:srgbClr val="000000">
                      <a:alpha val="43137"/>
                    </a:srgbClr>
                  </a:outerShdw>
                </a:effectLst>
              </a:rPr>
              <a:t>- Contacts</a:t>
            </a:r>
            <a:endParaRPr lang="fr-FR" sz="3600" dirty="0">
              <a:solidFill>
                <a:schemeClr val="accent5">
                  <a:lumMod val="50000"/>
                </a:schemeClr>
              </a:solidFill>
              <a:effectLst>
                <a:outerShdw blurRad="38100" dist="38100" dir="2700000" algn="tl">
                  <a:srgbClr val="000000">
                    <a:alpha val="43137"/>
                  </a:srgbClr>
                </a:outerShdw>
              </a:effectLst>
            </a:endParaRPr>
          </a:p>
        </p:txBody>
      </p:sp>
      <p:sp>
        <p:nvSpPr>
          <p:cNvPr id="8" name="Rectangle 20"/>
          <p:cNvSpPr txBox="1">
            <a:spLocks noChangeArrowheads="1"/>
          </p:cNvSpPr>
          <p:nvPr/>
        </p:nvSpPr>
        <p:spPr bwMode="gray">
          <a:xfrm>
            <a:off x="0" y="6342669"/>
            <a:ext cx="12192000" cy="523876"/>
          </a:xfrm>
          <a:prstGeom prst="rect">
            <a:avLst/>
          </a:prstGeom>
          <a:solidFill>
            <a:srgbClr val="00B050"/>
          </a:solidFill>
          <a:ln>
            <a:noFill/>
          </a:ln>
          <a:effectLst/>
          <a:extLst/>
        </p:spPr>
        <p:txBody>
          <a:bodyPr vert="horz" wrap="squar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9pPr>
          </a:lstStyle>
          <a:p>
            <a:r>
              <a:rPr lang="fr-FR" altLang="fr-FR" sz="1200" dirty="0">
                <a:solidFill>
                  <a:srgbClr val="FFFFFF"/>
                </a:solidFill>
              </a:rPr>
              <a:t>Organisation d’une opération de nettoyage manuel sur le littoral </a:t>
            </a:r>
            <a:r>
              <a:rPr lang="fr-FR" altLang="fr-FR" sz="1200" dirty="0" smtClean="0">
                <a:solidFill>
                  <a:srgbClr val="FFFFFF"/>
                </a:solidFill>
              </a:rPr>
              <a:t>landais                                                                                                                                                                   </a:t>
            </a:r>
            <a:endParaRPr lang="fr-FR" altLang="fr-FR" sz="1200" dirty="0">
              <a:solidFill>
                <a:srgbClr val="FFFFFF"/>
              </a:solidFill>
            </a:endParaRPr>
          </a:p>
        </p:txBody>
      </p:sp>
      <p:sp>
        <p:nvSpPr>
          <p:cNvPr id="10" name="Rectangle 9"/>
          <p:cNvSpPr/>
          <p:nvPr/>
        </p:nvSpPr>
        <p:spPr>
          <a:xfrm>
            <a:off x="10658475" y="-8546"/>
            <a:ext cx="1533525" cy="6334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6425" y="0"/>
            <a:ext cx="2695575" cy="905988"/>
          </a:xfrm>
          <a:prstGeom prst="rect">
            <a:avLst/>
          </a:prstGeom>
        </p:spPr>
      </p:pic>
      <p:sp>
        <p:nvSpPr>
          <p:cNvPr id="7" name="Espace réservé du numéro de diapositive 6"/>
          <p:cNvSpPr>
            <a:spLocks noGrp="1"/>
          </p:cNvSpPr>
          <p:nvPr>
            <p:ph type="sldNum" sz="quarter" idx="12"/>
          </p:nvPr>
        </p:nvSpPr>
        <p:spPr/>
        <p:txBody>
          <a:bodyPr/>
          <a:lstStyle/>
          <a:p>
            <a:fld id="{DF4CB1C9-9064-4704-ACFD-B0829A3CD3FA}" type="slidenum">
              <a:rPr lang="fr-FR" smtClean="0">
                <a:solidFill>
                  <a:schemeClr val="bg1"/>
                </a:solidFill>
              </a:rPr>
              <a:t>13</a:t>
            </a:fld>
            <a:endParaRPr lang="fr-FR" dirty="0">
              <a:solidFill>
                <a:schemeClr val="bg1"/>
              </a:solidFill>
            </a:endParaRPr>
          </a:p>
        </p:txBody>
      </p:sp>
      <p:graphicFrame>
        <p:nvGraphicFramePr>
          <p:cNvPr id="5" name="Tableau 4"/>
          <p:cNvGraphicFramePr>
            <a:graphicFrameLocks noGrp="1"/>
          </p:cNvGraphicFramePr>
          <p:nvPr>
            <p:extLst>
              <p:ext uri="{D42A27DB-BD31-4B8C-83A1-F6EECF244321}">
                <p14:modId xmlns:p14="http://schemas.microsoft.com/office/powerpoint/2010/main" val="2466651736"/>
              </p:ext>
            </p:extLst>
          </p:nvPr>
        </p:nvGraphicFramePr>
        <p:xfrm>
          <a:off x="1194111" y="1272617"/>
          <a:ext cx="8220076" cy="4527860"/>
        </p:xfrm>
        <a:graphic>
          <a:graphicData uri="http://schemas.openxmlformats.org/drawingml/2006/table">
            <a:tbl>
              <a:tblPr/>
              <a:tblGrid>
                <a:gridCol w="2357844"/>
                <a:gridCol w="2086127"/>
                <a:gridCol w="1093852"/>
                <a:gridCol w="2682253"/>
              </a:tblGrid>
              <a:tr h="329940">
                <a:tc>
                  <a:txBody>
                    <a:bodyPr/>
                    <a:lstStyle/>
                    <a:p>
                      <a:pPr algn="ctr">
                        <a:spcBef>
                          <a:spcPts val="400"/>
                        </a:spcBef>
                        <a:spcAft>
                          <a:spcPts val="400"/>
                        </a:spcAft>
                      </a:pPr>
                      <a:r>
                        <a:rPr lang="fr-FR" sz="1100" b="1" dirty="0">
                          <a:effectLst/>
                          <a:latin typeface="CG Omega"/>
                          <a:ea typeface="Times New Roman" panose="02020603050405020304" pitchFamily="18" charset="0"/>
                        </a:rPr>
                        <a:t>Structure</a:t>
                      </a:r>
                      <a:endParaRPr lang="fr-FR" sz="1000"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000000"/>
                      </a:fgClr>
                      <a:bgClr>
                        <a:srgbClr val="E5E5E5"/>
                      </a:bgClr>
                    </a:pattFill>
                  </a:tcPr>
                </a:tc>
                <a:tc>
                  <a:txBody>
                    <a:bodyPr/>
                    <a:lstStyle/>
                    <a:p>
                      <a:pPr algn="ctr">
                        <a:spcBef>
                          <a:spcPts val="400"/>
                        </a:spcBef>
                        <a:spcAft>
                          <a:spcPts val="400"/>
                        </a:spcAft>
                      </a:pPr>
                      <a:r>
                        <a:rPr lang="fr-FR" sz="1100" b="1" dirty="0">
                          <a:effectLst/>
                          <a:latin typeface="CG Omega"/>
                          <a:ea typeface="Times New Roman" panose="02020603050405020304" pitchFamily="18" charset="0"/>
                        </a:rPr>
                        <a:t>Correspondant</a:t>
                      </a:r>
                      <a:endParaRPr lang="fr-FR" sz="1000" dirty="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000000"/>
                      </a:fgClr>
                      <a:bgClr>
                        <a:srgbClr val="E5E5E5"/>
                      </a:bgClr>
                    </a:pattFill>
                  </a:tcPr>
                </a:tc>
                <a:tc>
                  <a:txBody>
                    <a:bodyPr/>
                    <a:lstStyle/>
                    <a:p>
                      <a:pPr algn="ctr">
                        <a:spcBef>
                          <a:spcPts val="400"/>
                        </a:spcBef>
                        <a:spcAft>
                          <a:spcPts val="400"/>
                        </a:spcAft>
                      </a:pPr>
                      <a:r>
                        <a:rPr lang="fr-FR" sz="1100" b="1">
                          <a:effectLst/>
                          <a:latin typeface="CG Omega"/>
                          <a:ea typeface="Times New Roman" panose="02020603050405020304" pitchFamily="18" charset="0"/>
                        </a:rPr>
                        <a:t>Téléphone</a:t>
                      </a:r>
                      <a:endParaRPr lang="fr-FR" sz="10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000000"/>
                      </a:fgClr>
                      <a:bgClr>
                        <a:srgbClr val="E5E5E5"/>
                      </a:bgClr>
                    </a:pattFill>
                  </a:tcPr>
                </a:tc>
                <a:tc>
                  <a:txBody>
                    <a:bodyPr/>
                    <a:lstStyle/>
                    <a:p>
                      <a:pPr algn="ctr">
                        <a:spcBef>
                          <a:spcPts val="400"/>
                        </a:spcBef>
                        <a:spcAft>
                          <a:spcPts val="400"/>
                        </a:spcAft>
                      </a:pPr>
                      <a:r>
                        <a:rPr lang="fr-FR" sz="1100" b="1">
                          <a:effectLst/>
                          <a:latin typeface="CG Omega"/>
                          <a:ea typeface="Times New Roman" panose="02020603050405020304" pitchFamily="18" charset="0"/>
                        </a:rPr>
                        <a:t>Mail</a:t>
                      </a:r>
                      <a:endParaRPr lang="fr-FR" sz="1000">
                        <a:effectLst/>
                        <a:latin typeface="Times New Roman" panose="02020603050405020304" pitchFamily="18" charset="0"/>
                        <a:ea typeface="Times New Roman" panose="02020603050405020304" pitchFamily="18" charset="0"/>
                      </a:endParaRPr>
                    </a:p>
                  </a:txBody>
                  <a:tcPr marL="44450" marR="4445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pattFill prst="pct10">
                      <a:fgClr>
                        <a:srgbClr val="000000"/>
                      </a:fgClr>
                      <a:bgClr>
                        <a:srgbClr val="E5E5E5"/>
                      </a:bgClr>
                    </a:pattFill>
                  </a:tcPr>
                </a:tc>
              </a:tr>
              <a:tr h="526735">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Commune de Biscarrosse</a:t>
                      </a:r>
                      <a:br>
                        <a:rPr lang="fr-FR" sz="1100">
                          <a:effectLst/>
                          <a:latin typeface="Times New Roman" panose="02020603050405020304" pitchFamily="18" charset="0"/>
                          <a:ea typeface="Times New Roman" panose="02020603050405020304" pitchFamily="18" charset="0"/>
                        </a:rPr>
                      </a:br>
                      <a:r>
                        <a:rPr lang="fr-FR" sz="1100">
                          <a:effectLst/>
                          <a:latin typeface="Times New Roman" panose="02020603050405020304" pitchFamily="18" charset="0"/>
                          <a:ea typeface="Times New Roman" panose="02020603050405020304" pitchFamily="18" charset="0"/>
                        </a:rPr>
                        <a:t>Services Techniques</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M. Sylvain LACOSTE</a:t>
                      </a:r>
                      <a:endParaRPr lang="fr-FR" sz="1000">
                        <a:effectLst/>
                        <a:latin typeface="Times New Roman" panose="02020603050405020304" pitchFamily="18" charset="0"/>
                        <a:ea typeface="Times New Roman" panose="02020603050405020304" pitchFamily="18" charset="0"/>
                      </a:endParaRPr>
                    </a:p>
                    <a:p>
                      <a:pPr algn="ctr">
                        <a:spcAft>
                          <a:spcPts val="0"/>
                        </a:spcAft>
                      </a:pPr>
                      <a:r>
                        <a:rPr lang="fr-FR" sz="1100">
                          <a:effectLst/>
                          <a:latin typeface="Times New Roman" panose="02020603050405020304" pitchFamily="18" charset="0"/>
                          <a:ea typeface="Times New Roman" panose="02020603050405020304" pitchFamily="18" charset="0"/>
                        </a:rPr>
                        <a:t>Technicien en charge de l’Environnement</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06 84 98 59 74</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u="sng" dirty="0">
                          <a:solidFill>
                            <a:srgbClr val="0070C0"/>
                          </a:solidFill>
                          <a:effectLst/>
                          <a:latin typeface="Times New Roman" panose="02020603050405020304" pitchFamily="18" charset="0"/>
                          <a:ea typeface="Times New Roman" panose="02020603050405020304" pitchFamily="18" charset="0"/>
                          <a:hlinkClick r:id="rId4"/>
                        </a:rPr>
                        <a:t>s.lacoste@ville-biscarrosse.fr</a:t>
                      </a:r>
                      <a:endParaRPr lang="fr-FR" sz="1000" u="sng" dirty="0">
                        <a:solidFill>
                          <a:srgbClr val="0070C0"/>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157">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Communauté de Communes de Mimizan</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M. Olivier REY</a:t>
                      </a:r>
                      <a:br>
                        <a:rPr lang="fr-FR" sz="1100">
                          <a:effectLst/>
                          <a:latin typeface="Times New Roman" panose="02020603050405020304" pitchFamily="18" charset="0"/>
                          <a:ea typeface="Times New Roman" panose="02020603050405020304" pitchFamily="18" charset="0"/>
                        </a:rPr>
                      </a:br>
                      <a:r>
                        <a:rPr lang="fr-FR" sz="1100">
                          <a:effectLst/>
                          <a:latin typeface="Times New Roman" panose="02020603050405020304" pitchFamily="18" charset="0"/>
                          <a:ea typeface="Times New Roman" panose="02020603050405020304" pitchFamily="18" charset="0"/>
                        </a:rPr>
                        <a:t>Directeur Général Services</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05 58 82 47 54</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u="sng" dirty="0">
                          <a:solidFill>
                            <a:srgbClr val="0070C0"/>
                          </a:solidFill>
                          <a:effectLst/>
                          <a:latin typeface="Times New Roman" panose="02020603050405020304" pitchFamily="18" charset="0"/>
                          <a:ea typeface="Times New Roman" panose="02020603050405020304" pitchFamily="18" charset="0"/>
                        </a:rPr>
                        <a:t>contact@mimizan.com</a:t>
                      </a:r>
                      <a:endParaRPr lang="fr-FR" sz="1000" u="sng" dirty="0">
                        <a:solidFill>
                          <a:srgbClr val="0070C0"/>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735">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Communauté de Communes de Mimizan</a:t>
                      </a:r>
                      <a:br>
                        <a:rPr lang="fr-FR" sz="1100">
                          <a:effectLst/>
                          <a:latin typeface="Times New Roman" panose="02020603050405020304" pitchFamily="18" charset="0"/>
                          <a:ea typeface="Times New Roman" panose="02020603050405020304" pitchFamily="18" charset="0"/>
                        </a:rPr>
                      </a:br>
                      <a:r>
                        <a:rPr lang="fr-FR" sz="1100">
                          <a:effectLst/>
                          <a:latin typeface="Times New Roman" panose="02020603050405020304" pitchFamily="18" charset="0"/>
                          <a:ea typeface="Times New Roman" panose="02020603050405020304" pitchFamily="18" charset="0"/>
                        </a:rPr>
                        <a:t>Services techniques</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M. Sophie BROUSTEY</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06 59 51 59 81</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u="sng">
                          <a:solidFill>
                            <a:srgbClr val="0070C0"/>
                          </a:solidFill>
                          <a:effectLst/>
                          <a:latin typeface="Times New Roman" panose="02020603050405020304" pitchFamily="18" charset="0"/>
                          <a:ea typeface="Times New Roman" panose="02020603050405020304" pitchFamily="18" charset="0"/>
                        </a:rPr>
                        <a:t>travaux@mimizan.com</a:t>
                      </a:r>
                      <a:endParaRPr lang="fr-FR" sz="1000" u="sng">
                        <a:solidFill>
                          <a:srgbClr val="0070C0"/>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10773">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Commune de Mimizan</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M Steeve MATTE</a:t>
                      </a:r>
                      <a:endParaRPr lang="fr-FR" sz="1000">
                        <a:effectLst/>
                        <a:latin typeface="Times New Roman" panose="02020603050405020304" pitchFamily="18" charset="0"/>
                        <a:ea typeface="Times New Roman" panose="02020603050405020304" pitchFamily="18" charset="0"/>
                      </a:endParaRPr>
                    </a:p>
                    <a:p>
                      <a:pPr algn="ctr">
                        <a:spcAft>
                          <a:spcPts val="0"/>
                        </a:spcAft>
                      </a:pPr>
                      <a:r>
                        <a:rPr lang="fr-FR" sz="1100">
                          <a:effectLst/>
                          <a:latin typeface="Times New Roman" panose="02020603050405020304" pitchFamily="18" charset="0"/>
                          <a:ea typeface="Times New Roman" panose="02020603050405020304" pitchFamily="18" charset="0"/>
                        </a:rPr>
                        <a:t>Services Techniques</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05 58 09 44 44</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endParaRPr lang="fr-FR" sz="1000" u="sng">
                        <a:solidFill>
                          <a:srgbClr val="0070C0"/>
                        </a:solidFill>
                        <a:effectLst/>
                        <a:latin typeface="Times New Roman" panose="02020603050405020304" pitchFamily="18" charset="0"/>
                        <a:ea typeface="Times New Roman" panose="02020603050405020304" pitchFamily="18" charset="0"/>
                      </a:endParaRPr>
                    </a:p>
                    <a:p>
                      <a:pPr algn="ctr">
                        <a:spcAft>
                          <a:spcPts val="0"/>
                        </a:spcAft>
                      </a:pPr>
                      <a:r>
                        <a:rPr lang="fr-FR" sz="1100" u="sng">
                          <a:solidFill>
                            <a:srgbClr val="0070C0"/>
                          </a:solidFill>
                          <a:effectLst/>
                          <a:latin typeface="Times New Roman" panose="02020603050405020304" pitchFamily="18" charset="0"/>
                          <a:ea typeface="Times New Roman" panose="02020603050405020304" pitchFamily="18" charset="0"/>
                        </a:rPr>
                        <a:t>matte-s@mimizan.com</a:t>
                      </a:r>
                      <a:endParaRPr lang="fr-FR" sz="1000" u="sng">
                        <a:solidFill>
                          <a:srgbClr val="0070C0"/>
                        </a:solidFill>
                        <a:effectLst/>
                        <a:latin typeface="Times New Roman" panose="02020603050405020304" pitchFamily="18" charset="0"/>
                        <a:ea typeface="Times New Roman" panose="02020603050405020304" pitchFamily="18" charset="0"/>
                      </a:endParaRPr>
                    </a:p>
                    <a:p>
                      <a:pPr algn="ctr">
                        <a:spcAft>
                          <a:spcPts val="0"/>
                        </a:spcAft>
                      </a:pPr>
                      <a:r>
                        <a:rPr lang="fr-FR" sz="1100" u="sng">
                          <a:solidFill>
                            <a:srgbClr val="0070C0"/>
                          </a:solidFill>
                          <a:effectLst/>
                          <a:latin typeface="Times New Roman" panose="02020603050405020304" pitchFamily="18" charset="0"/>
                          <a:ea typeface="Times New Roman" panose="02020603050405020304" pitchFamily="18" charset="0"/>
                        </a:rPr>
                        <a:t> </a:t>
                      </a:r>
                      <a:endParaRPr lang="fr-FR" sz="1000" u="sng">
                        <a:solidFill>
                          <a:srgbClr val="0070C0"/>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157">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Commune de Saint-Julien-en-Born</a:t>
                      </a:r>
                      <a:endParaRPr lang="fr-FR" sz="1000">
                        <a:effectLst/>
                        <a:latin typeface="Times New Roman" panose="02020603050405020304" pitchFamily="18" charset="0"/>
                        <a:ea typeface="Times New Roman" panose="02020603050405020304" pitchFamily="18" charset="0"/>
                      </a:endParaRPr>
                    </a:p>
                    <a:p>
                      <a:pPr algn="ctr">
                        <a:spcAft>
                          <a:spcPts val="0"/>
                        </a:spcAft>
                      </a:pPr>
                      <a:r>
                        <a:rPr lang="fr-FR" sz="1100">
                          <a:effectLst/>
                          <a:latin typeface="Times New Roman" panose="02020603050405020304" pitchFamily="18" charset="0"/>
                          <a:ea typeface="Times New Roman" panose="02020603050405020304" pitchFamily="18" charset="0"/>
                        </a:rPr>
                        <a:t>Services techniques</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M. Philippe DIRAISON</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06 07 91 37 79</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u="sng">
                          <a:solidFill>
                            <a:srgbClr val="0070C0"/>
                          </a:solidFill>
                          <a:effectLst/>
                          <a:latin typeface="Times New Roman" panose="02020603050405020304" pitchFamily="18" charset="0"/>
                          <a:ea typeface="Times New Roman" panose="02020603050405020304" pitchFamily="18" charset="0"/>
                        </a:rPr>
                        <a:t>garde.champetre@saint-julien-en-born.fr</a:t>
                      </a:r>
                      <a:endParaRPr lang="fr-FR" sz="1000" u="sng">
                        <a:solidFill>
                          <a:srgbClr val="0070C0"/>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157">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Commune de Lit-et-Mixe</a:t>
                      </a:r>
                      <a:endParaRPr lang="fr-FR" sz="1000">
                        <a:effectLst/>
                        <a:latin typeface="Times New Roman" panose="02020603050405020304" pitchFamily="18" charset="0"/>
                        <a:ea typeface="Times New Roman" panose="02020603050405020304" pitchFamily="18" charset="0"/>
                      </a:endParaRPr>
                    </a:p>
                    <a:p>
                      <a:pPr algn="ctr">
                        <a:spcAft>
                          <a:spcPts val="0"/>
                        </a:spcAft>
                      </a:pPr>
                      <a:r>
                        <a:rPr lang="fr-FR" sz="1100">
                          <a:effectLst/>
                          <a:latin typeface="Times New Roman" panose="02020603050405020304" pitchFamily="18" charset="0"/>
                          <a:ea typeface="Times New Roman" panose="02020603050405020304" pitchFamily="18" charset="0"/>
                        </a:rPr>
                        <a:t>Directeur Services Techniques</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M. Christophe LEBERT</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06 26 42 02 53</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u="sng">
                          <a:solidFill>
                            <a:srgbClr val="0070C0"/>
                          </a:solidFill>
                          <a:effectLst/>
                          <a:latin typeface="Times New Roman" panose="02020603050405020304" pitchFamily="18" charset="0"/>
                          <a:ea typeface="Times New Roman" panose="02020603050405020304" pitchFamily="18" charset="0"/>
                          <a:hlinkClick r:id="rId5"/>
                        </a:rPr>
                        <a:t>service.technique@lit-et-mixe.com</a:t>
                      </a:r>
                      <a:endParaRPr lang="fr-FR" sz="1000" u="sng">
                        <a:solidFill>
                          <a:srgbClr val="0070C0"/>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157">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Commune de Vielle-Saint-Girons</a:t>
                      </a:r>
                      <a:endParaRPr lang="fr-FR" sz="1000">
                        <a:effectLst/>
                        <a:latin typeface="Times New Roman" panose="02020603050405020304" pitchFamily="18" charset="0"/>
                        <a:ea typeface="Times New Roman" panose="02020603050405020304" pitchFamily="18" charset="0"/>
                      </a:endParaRPr>
                    </a:p>
                    <a:p>
                      <a:pPr algn="ctr">
                        <a:spcAft>
                          <a:spcPts val="0"/>
                        </a:spcAft>
                      </a:pPr>
                      <a:r>
                        <a:rPr lang="fr-FR" sz="1100">
                          <a:effectLst/>
                          <a:latin typeface="Times New Roman" panose="02020603050405020304" pitchFamily="18" charset="0"/>
                          <a:ea typeface="Times New Roman" panose="02020603050405020304" pitchFamily="18" charset="0"/>
                        </a:rPr>
                        <a:t>Services techniques</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Mme. Marjorie MONGARDE</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06 45 74 65 51</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u="sng">
                          <a:solidFill>
                            <a:srgbClr val="0070C0"/>
                          </a:solidFill>
                          <a:effectLst/>
                          <a:latin typeface="Times New Roman" panose="02020603050405020304" pitchFamily="18" charset="0"/>
                          <a:ea typeface="Times New Roman" panose="02020603050405020304" pitchFamily="18" charset="0"/>
                        </a:rPr>
                        <a:t>maisonpourtous@viellesaintgirons.fr</a:t>
                      </a:r>
                      <a:endParaRPr lang="fr-FR" sz="1000" u="sng">
                        <a:solidFill>
                          <a:srgbClr val="0070C0"/>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26735">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Communauté de Communes Côte Landes Nature</a:t>
                      </a:r>
                      <a:endParaRPr lang="fr-FR" sz="1000">
                        <a:effectLst/>
                        <a:latin typeface="Times New Roman" panose="02020603050405020304" pitchFamily="18" charset="0"/>
                        <a:ea typeface="Times New Roman" panose="02020603050405020304" pitchFamily="18" charset="0"/>
                      </a:endParaRPr>
                    </a:p>
                    <a:p>
                      <a:pPr algn="ctr">
                        <a:spcAft>
                          <a:spcPts val="0"/>
                        </a:spcAft>
                      </a:pPr>
                      <a:r>
                        <a:rPr lang="fr-FR" sz="1100">
                          <a:effectLst/>
                          <a:latin typeface="Times New Roman" panose="02020603050405020304" pitchFamily="18" charset="0"/>
                          <a:ea typeface="Times New Roman" panose="02020603050405020304" pitchFamily="18" charset="0"/>
                        </a:rPr>
                        <a:t>Directeur Général des Services</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M. Yves DAGUERRE</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06 26 42 02 19</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u="sng">
                          <a:solidFill>
                            <a:srgbClr val="0070C0"/>
                          </a:solidFill>
                          <a:effectLst/>
                          <a:latin typeface="Times New Roman" panose="02020603050405020304" pitchFamily="18" charset="0"/>
                          <a:ea typeface="Times New Roman" panose="02020603050405020304" pitchFamily="18" charset="0"/>
                        </a:rPr>
                        <a:t>dgs@cc-cln.fr</a:t>
                      </a:r>
                      <a:endParaRPr lang="fr-FR" sz="1000" u="sng">
                        <a:solidFill>
                          <a:srgbClr val="0070C0"/>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157">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Commune de Moliets-et-Maâ</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M. François GUILLAMET,</a:t>
                      </a:r>
                      <a:br>
                        <a:rPr lang="fr-FR" sz="1100">
                          <a:effectLst/>
                          <a:latin typeface="Times New Roman" panose="02020603050405020304" pitchFamily="18" charset="0"/>
                          <a:ea typeface="Times New Roman" panose="02020603050405020304" pitchFamily="18" charset="0"/>
                        </a:rPr>
                      </a:br>
                      <a:r>
                        <a:rPr lang="fr-FR" sz="1100">
                          <a:effectLst/>
                          <a:latin typeface="Times New Roman" panose="02020603050405020304" pitchFamily="18" charset="0"/>
                          <a:ea typeface="Times New Roman" panose="02020603050405020304" pitchFamily="18" charset="0"/>
                        </a:rPr>
                        <a:t>Maire Adjoint</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06 45 11 00 99</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u="sng">
                          <a:solidFill>
                            <a:srgbClr val="0070C0"/>
                          </a:solidFill>
                          <a:effectLst/>
                          <a:latin typeface="Times New Roman" panose="02020603050405020304" pitchFamily="18" charset="0"/>
                          <a:ea typeface="Times New Roman" panose="02020603050405020304" pitchFamily="18" charset="0"/>
                        </a:rPr>
                        <a:t>francois.guillamet@wanadoo.fr</a:t>
                      </a:r>
                      <a:endParaRPr lang="fr-FR" sz="1000" u="sng">
                        <a:solidFill>
                          <a:srgbClr val="0070C0"/>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51157">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Commune de Messanges</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M. Jean LAMOLIATE</a:t>
                      </a:r>
                      <a:endParaRPr lang="fr-FR" sz="1000">
                        <a:effectLst/>
                        <a:latin typeface="Times New Roman" panose="02020603050405020304" pitchFamily="18" charset="0"/>
                        <a:ea typeface="Times New Roman" panose="02020603050405020304" pitchFamily="18" charset="0"/>
                      </a:endParaRPr>
                    </a:p>
                    <a:p>
                      <a:pPr algn="ctr">
                        <a:spcAft>
                          <a:spcPts val="0"/>
                        </a:spcAft>
                      </a:pPr>
                      <a:r>
                        <a:rPr lang="fr-FR" sz="1100">
                          <a:effectLst/>
                          <a:latin typeface="Times New Roman" panose="02020603050405020304" pitchFamily="18" charset="0"/>
                          <a:ea typeface="Times New Roman" panose="02020603050405020304" pitchFamily="18" charset="0"/>
                        </a:rPr>
                        <a:t>Services Techniques</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05 58 48 91 44</a:t>
                      </a:r>
                      <a:endParaRPr lang="fr-FR" sz="100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u="sng" dirty="0">
                          <a:solidFill>
                            <a:srgbClr val="0070C0"/>
                          </a:solidFill>
                          <a:effectLst/>
                          <a:latin typeface="Times New Roman" panose="02020603050405020304" pitchFamily="18" charset="0"/>
                          <a:ea typeface="Times New Roman" panose="02020603050405020304" pitchFamily="18" charset="0"/>
                          <a:hlinkClick r:id="rId6"/>
                        </a:rPr>
                        <a:t>jean.messanges@orange.fr</a:t>
                      </a:r>
                      <a:endParaRPr lang="fr-FR" sz="1000" u="sng" dirty="0">
                        <a:solidFill>
                          <a:srgbClr val="0070C0"/>
                        </a:solidFill>
                        <a:effectLst/>
                        <a:latin typeface="Times New Roman" panose="02020603050405020304" pitchFamily="18" charset="0"/>
                        <a:ea typeface="Times New Roman" panose="02020603050405020304" pitchFamily="18" charset="0"/>
                      </a:endParaRPr>
                    </a:p>
                    <a:p>
                      <a:pPr algn="ctr">
                        <a:spcAft>
                          <a:spcPts val="0"/>
                        </a:spcAft>
                      </a:pPr>
                      <a:r>
                        <a:rPr lang="fr-FR" sz="1100" u="sng" dirty="0">
                          <a:solidFill>
                            <a:srgbClr val="0070C0"/>
                          </a:solidFill>
                          <a:effectLst/>
                          <a:latin typeface="Times New Roman" panose="02020603050405020304" pitchFamily="18" charset="0"/>
                          <a:ea typeface="Times New Roman" panose="02020603050405020304" pitchFamily="18" charset="0"/>
                        </a:rPr>
                        <a:t> </a:t>
                      </a:r>
                      <a:endParaRPr lang="fr-FR" sz="1000" u="sng" dirty="0">
                        <a:solidFill>
                          <a:srgbClr val="0070C0"/>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991225009"/>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47674" y="283847"/>
            <a:ext cx="6893163" cy="622141"/>
          </a:xfrm>
        </p:spPr>
        <p:txBody>
          <a:bodyPr>
            <a:normAutofit/>
          </a:bodyPr>
          <a:lstStyle/>
          <a:p>
            <a:pPr algn="l"/>
            <a:r>
              <a:rPr lang="fr-FR" sz="3600" dirty="0">
                <a:solidFill>
                  <a:schemeClr val="accent5">
                    <a:lumMod val="50000"/>
                  </a:schemeClr>
                </a:solidFill>
                <a:effectLst>
                  <a:outerShdw blurRad="38100" dist="38100" dir="2700000" algn="tl">
                    <a:srgbClr val="000000">
                      <a:alpha val="43137"/>
                    </a:srgbClr>
                  </a:outerShdw>
                </a:effectLst>
              </a:rPr>
              <a:t>8</a:t>
            </a:r>
            <a:r>
              <a:rPr lang="fr-FR" sz="3600" dirty="0" smtClean="0">
                <a:solidFill>
                  <a:schemeClr val="accent5">
                    <a:lumMod val="50000"/>
                  </a:schemeClr>
                </a:solidFill>
                <a:effectLst>
                  <a:outerShdw blurRad="38100" dist="38100" dir="2700000" algn="tl">
                    <a:srgbClr val="000000">
                      <a:alpha val="43137"/>
                    </a:srgbClr>
                  </a:outerShdw>
                </a:effectLst>
              </a:rPr>
              <a:t>- Contacts</a:t>
            </a:r>
            <a:endParaRPr lang="fr-FR" sz="3600" dirty="0">
              <a:solidFill>
                <a:schemeClr val="accent5">
                  <a:lumMod val="50000"/>
                </a:schemeClr>
              </a:solidFill>
              <a:effectLst>
                <a:outerShdw blurRad="38100" dist="38100" dir="2700000" algn="tl">
                  <a:srgbClr val="000000">
                    <a:alpha val="43137"/>
                  </a:srgbClr>
                </a:outerShdw>
              </a:effectLst>
            </a:endParaRPr>
          </a:p>
        </p:txBody>
      </p:sp>
      <p:sp>
        <p:nvSpPr>
          <p:cNvPr id="8" name="Rectangle 20"/>
          <p:cNvSpPr txBox="1">
            <a:spLocks noChangeArrowheads="1"/>
          </p:cNvSpPr>
          <p:nvPr/>
        </p:nvSpPr>
        <p:spPr bwMode="gray">
          <a:xfrm>
            <a:off x="0" y="6342669"/>
            <a:ext cx="12192000" cy="523876"/>
          </a:xfrm>
          <a:prstGeom prst="rect">
            <a:avLst/>
          </a:prstGeom>
          <a:solidFill>
            <a:srgbClr val="00B050"/>
          </a:solidFill>
          <a:ln>
            <a:noFill/>
          </a:ln>
          <a:effectLst/>
          <a:extLst/>
        </p:spPr>
        <p:txBody>
          <a:bodyPr vert="horz" wrap="squar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9pPr>
          </a:lstStyle>
          <a:p>
            <a:r>
              <a:rPr lang="fr-FR" altLang="fr-FR" sz="1200" dirty="0">
                <a:solidFill>
                  <a:srgbClr val="FFFFFF"/>
                </a:solidFill>
              </a:rPr>
              <a:t>Organisation d’une opération de nettoyage manuel sur le littoral </a:t>
            </a:r>
            <a:r>
              <a:rPr lang="fr-FR" altLang="fr-FR" sz="1200" dirty="0" smtClean="0">
                <a:solidFill>
                  <a:srgbClr val="FFFFFF"/>
                </a:solidFill>
              </a:rPr>
              <a:t>landais                                                                                                                                                                   </a:t>
            </a:r>
            <a:endParaRPr lang="fr-FR" altLang="fr-FR" sz="1200" dirty="0">
              <a:solidFill>
                <a:srgbClr val="FFFFFF"/>
              </a:solidFill>
            </a:endParaRPr>
          </a:p>
        </p:txBody>
      </p:sp>
      <p:sp>
        <p:nvSpPr>
          <p:cNvPr id="10" name="Rectangle 9"/>
          <p:cNvSpPr/>
          <p:nvPr/>
        </p:nvSpPr>
        <p:spPr>
          <a:xfrm>
            <a:off x="10658475" y="-8546"/>
            <a:ext cx="1533525" cy="6334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6425" y="0"/>
            <a:ext cx="2695575" cy="905988"/>
          </a:xfrm>
          <a:prstGeom prst="rect">
            <a:avLst/>
          </a:prstGeom>
        </p:spPr>
      </p:pic>
      <p:sp>
        <p:nvSpPr>
          <p:cNvPr id="7" name="Espace réservé du numéro de diapositive 6"/>
          <p:cNvSpPr>
            <a:spLocks noGrp="1"/>
          </p:cNvSpPr>
          <p:nvPr>
            <p:ph type="sldNum" sz="quarter" idx="12"/>
          </p:nvPr>
        </p:nvSpPr>
        <p:spPr/>
        <p:txBody>
          <a:bodyPr/>
          <a:lstStyle/>
          <a:p>
            <a:fld id="{DF4CB1C9-9064-4704-ACFD-B0829A3CD3FA}" type="slidenum">
              <a:rPr lang="fr-FR" smtClean="0">
                <a:solidFill>
                  <a:schemeClr val="bg1"/>
                </a:solidFill>
              </a:rPr>
              <a:t>14</a:t>
            </a:fld>
            <a:endParaRPr lang="fr-FR" dirty="0">
              <a:solidFill>
                <a:schemeClr val="bg1"/>
              </a:solidFill>
            </a:endParaRPr>
          </a:p>
        </p:txBody>
      </p:sp>
      <p:graphicFrame>
        <p:nvGraphicFramePr>
          <p:cNvPr id="13" name="Tableau 12"/>
          <p:cNvGraphicFramePr>
            <a:graphicFrameLocks noGrp="1"/>
          </p:cNvGraphicFramePr>
          <p:nvPr>
            <p:extLst>
              <p:ext uri="{D42A27DB-BD31-4B8C-83A1-F6EECF244321}">
                <p14:modId xmlns:p14="http://schemas.microsoft.com/office/powerpoint/2010/main" val="3188985332"/>
              </p:ext>
            </p:extLst>
          </p:nvPr>
        </p:nvGraphicFramePr>
        <p:xfrm>
          <a:off x="1362391" y="1219680"/>
          <a:ext cx="7902367" cy="3997576"/>
        </p:xfrm>
        <a:graphic>
          <a:graphicData uri="http://schemas.openxmlformats.org/drawingml/2006/table">
            <a:tbl>
              <a:tblPr/>
              <a:tblGrid>
                <a:gridCol w="2266713"/>
                <a:gridCol w="2005497"/>
                <a:gridCol w="1051574"/>
                <a:gridCol w="2578583"/>
              </a:tblGrid>
              <a:tr h="363416">
                <a:tc>
                  <a:txBody>
                    <a:bodyPr/>
                    <a:lstStyle/>
                    <a:p>
                      <a:pPr algn="ctr">
                        <a:spcAft>
                          <a:spcPts val="0"/>
                        </a:spcAft>
                      </a:pPr>
                      <a:r>
                        <a:rPr lang="fr-FR" sz="1100" dirty="0">
                          <a:effectLst/>
                          <a:latin typeface="Times New Roman" panose="02020603050405020304" pitchFamily="18" charset="0"/>
                          <a:ea typeface="Times New Roman" panose="02020603050405020304" pitchFamily="18" charset="0"/>
                        </a:rPr>
                        <a:t>Commune de Vieux-Boucau,</a:t>
                      </a:r>
                      <a:br>
                        <a:rPr lang="fr-FR" sz="1100" dirty="0">
                          <a:effectLst/>
                          <a:latin typeface="Times New Roman" panose="02020603050405020304" pitchFamily="18" charset="0"/>
                          <a:ea typeface="Times New Roman" panose="02020603050405020304" pitchFamily="18" charset="0"/>
                        </a:rPr>
                      </a:br>
                      <a:r>
                        <a:rPr lang="fr-FR" sz="1100" dirty="0" smtClean="0">
                          <a:effectLst/>
                          <a:latin typeface="Times New Roman" panose="02020603050405020304" pitchFamily="18" charset="0"/>
                          <a:ea typeface="Times New Roman" panose="02020603050405020304" pitchFamily="18" charset="0"/>
                        </a:rPr>
                        <a:t>Services </a:t>
                      </a:r>
                      <a:r>
                        <a:rPr lang="fr-FR" sz="1100" dirty="0">
                          <a:effectLst/>
                          <a:latin typeface="Times New Roman" panose="02020603050405020304" pitchFamily="18" charset="0"/>
                          <a:ea typeface="Times New Roman" panose="02020603050405020304" pitchFamily="18" charset="0"/>
                        </a:rPr>
                        <a:t>Techniques</a:t>
                      </a:r>
                      <a:endParaRPr lang="fr-FR" sz="1000" dirty="0">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M. JOUDIOUX Eric</a:t>
                      </a:r>
                      <a:endParaRPr lang="fr-FR" sz="1000">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07 78 68 08 12</a:t>
                      </a:r>
                      <a:endParaRPr lang="fr-FR" sz="1000">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u="sng">
                          <a:solidFill>
                            <a:srgbClr val="0070C0"/>
                          </a:solidFill>
                          <a:effectLst/>
                          <a:latin typeface="Times New Roman" panose="02020603050405020304" pitchFamily="18" charset="0"/>
                          <a:ea typeface="Times New Roman" panose="02020603050405020304" pitchFamily="18" charset="0"/>
                          <a:hlinkClick r:id="rId4"/>
                        </a:rPr>
                        <a:t>st@vieuxboucau.fr</a:t>
                      </a:r>
                      <a:endParaRPr lang="fr-FR" sz="1000" u="sng">
                        <a:solidFill>
                          <a:srgbClr val="0070C0"/>
                        </a:solidFill>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416">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Commune de Soustons,</a:t>
                      </a:r>
                      <a:br>
                        <a:rPr lang="fr-FR" sz="1100">
                          <a:effectLst/>
                          <a:latin typeface="Times New Roman" panose="02020603050405020304" pitchFamily="18" charset="0"/>
                          <a:ea typeface="Times New Roman" panose="02020603050405020304" pitchFamily="18" charset="0"/>
                        </a:rPr>
                      </a:br>
                      <a:r>
                        <a:rPr lang="fr-FR" sz="1100">
                          <a:effectLst/>
                          <a:latin typeface="Times New Roman" panose="02020603050405020304" pitchFamily="18" charset="0"/>
                          <a:ea typeface="Times New Roman" panose="02020603050405020304" pitchFamily="18" charset="0"/>
                        </a:rPr>
                        <a:t>Directeur Services Techniques</a:t>
                      </a:r>
                      <a:endParaRPr lang="fr-FR" sz="1000">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M. Alain BOUGUE</a:t>
                      </a:r>
                      <a:endParaRPr lang="fr-FR" sz="1000">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05 58 41 40 84</a:t>
                      </a:r>
                      <a:endParaRPr lang="fr-FR" sz="1000">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u="sng">
                          <a:solidFill>
                            <a:srgbClr val="0070C0"/>
                          </a:solidFill>
                          <a:effectLst/>
                          <a:latin typeface="Times New Roman" panose="02020603050405020304" pitchFamily="18" charset="0"/>
                          <a:ea typeface="Times New Roman" panose="02020603050405020304" pitchFamily="18" charset="0"/>
                          <a:hlinkClick r:id="rId5"/>
                        </a:rPr>
                        <a:t>services.techniques@mairie-soustons.fr</a:t>
                      </a:r>
                      <a:endParaRPr lang="fr-FR" sz="1000" u="sng">
                        <a:solidFill>
                          <a:srgbClr val="0070C0"/>
                        </a:solidFill>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416">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Commune de Soustons</a:t>
                      </a:r>
                      <a:endParaRPr lang="fr-FR" sz="1000">
                        <a:effectLst/>
                        <a:latin typeface="Times New Roman" panose="02020603050405020304" pitchFamily="18" charset="0"/>
                        <a:ea typeface="Times New Roman" panose="02020603050405020304" pitchFamily="18" charset="0"/>
                      </a:endParaRPr>
                    </a:p>
                    <a:p>
                      <a:pPr algn="ctr">
                        <a:spcAft>
                          <a:spcPts val="0"/>
                        </a:spcAft>
                      </a:pPr>
                      <a:r>
                        <a:rPr lang="fr-FR" sz="1100">
                          <a:effectLst/>
                          <a:latin typeface="Times New Roman" panose="02020603050405020304" pitchFamily="18" charset="0"/>
                          <a:ea typeface="Times New Roman" panose="02020603050405020304" pitchFamily="18" charset="0"/>
                        </a:rPr>
                        <a:t>Service Environnement</a:t>
                      </a:r>
                      <a:endParaRPr lang="fr-FR" sz="1000">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M. Fabrice POURTEAU</a:t>
                      </a:r>
                      <a:endParaRPr lang="fr-FR" sz="1000">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06 73 98 24 92</a:t>
                      </a:r>
                      <a:endParaRPr lang="fr-FR" sz="1000">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u="sng">
                          <a:solidFill>
                            <a:srgbClr val="0070C0"/>
                          </a:solidFill>
                          <a:effectLst/>
                          <a:latin typeface="Times New Roman" panose="02020603050405020304" pitchFamily="18" charset="0"/>
                          <a:ea typeface="Times New Roman" panose="02020603050405020304" pitchFamily="18" charset="0"/>
                        </a:rPr>
                        <a:t>fabrice.pourteau@mairie-soustons.fr</a:t>
                      </a:r>
                      <a:endParaRPr lang="fr-FR" sz="1000" u="sng">
                        <a:solidFill>
                          <a:srgbClr val="0070C0"/>
                        </a:solidFill>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416">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Commune de Seignosse</a:t>
                      </a:r>
                      <a:endParaRPr lang="fr-FR" sz="1000">
                        <a:effectLst/>
                        <a:latin typeface="Times New Roman" panose="02020603050405020304" pitchFamily="18" charset="0"/>
                        <a:ea typeface="Times New Roman" panose="02020603050405020304" pitchFamily="18" charset="0"/>
                      </a:endParaRPr>
                    </a:p>
                    <a:p>
                      <a:pPr algn="ctr">
                        <a:spcAft>
                          <a:spcPts val="0"/>
                        </a:spcAft>
                      </a:pPr>
                      <a:r>
                        <a:rPr lang="fr-FR" sz="1100">
                          <a:effectLst/>
                          <a:latin typeface="Times New Roman" panose="02020603050405020304" pitchFamily="18" charset="0"/>
                          <a:ea typeface="Times New Roman" panose="02020603050405020304" pitchFamily="18" charset="0"/>
                        </a:rPr>
                        <a:t>Directeur Services Techniques</a:t>
                      </a:r>
                      <a:endParaRPr lang="fr-FR" sz="1000">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M. Richard LARBAIGT</a:t>
                      </a:r>
                      <a:endParaRPr lang="fr-FR" sz="1000">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05 58 72 88 41</a:t>
                      </a:r>
                      <a:endParaRPr lang="fr-FR" sz="1000">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u="sng">
                          <a:solidFill>
                            <a:srgbClr val="0070C0"/>
                          </a:solidFill>
                          <a:effectLst/>
                          <a:latin typeface="Times New Roman" panose="02020603050405020304" pitchFamily="18" charset="0"/>
                          <a:ea typeface="Times New Roman" panose="02020603050405020304" pitchFamily="18" charset="0"/>
                          <a:hlinkClick r:id="rId6"/>
                        </a:rPr>
                        <a:t>richard.larbaigt@seignosse.com</a:t>
                      </a:r>
                      <a:endParaRPr lang="fr-FR" sz="1000" u="sng">
                        <a:solidFill>
                          <a:srgbClr val="0070C0"/>
                        </a:solidFill>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124">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Commune de Soorts-Hossegor</a:t>
                      </a:r>
                      <a:endParaRPr lang="fr-FR" sz="1000">
                        <a:effectLst/>
                        <a:latin typeface="Times New Roman" panose="02020603050405020304" pitchFamily="18" charset="0"/>
                        <a:ea typeface="Times New Roman" panose="02020603050405020304" pitchFamily="18" charset="0"/>
                      </a:endParaRPr>
                    </a:p>
                    <a:p>
                      <a:pPr algn="ctr">
                        <a:spcAft>
                          <a:spcPts val="0"/>
                        </a:spcAft>
                      </a:pPr>
                      <a:r>
                        <a:rPr lang="fr-FR" sz="1100">
                          <a:effectLst/>
                          <a:latin typeface="Times New Roman" panose="02020603050405020304" pitchFamily="18" charset="0"/>
                          <a:ea typeface="Times New Roman" panose="02020603050405020304" pitchFamily="18" charset="0"/>
                        </a:rPr>
                        <a:t>Responsable Environnement Services techniques</a:t>
                      </a:r>
                      <a:endParaRPr lang="fr-FR" sz="1000">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M. Philippe CIER</a:t>
                      </a:r>
                      <a:endParaRPr lang="fr-FR" sz="1000">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06 74 78 78 21</a:t>
                      </a:r>
                      <a:endParaRPr lang="fr-FR" sz="1000">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u="sng">
                          <a:solidFill>
                            <a:srgbClr val="0070C0"/>
                          </a:solidFill>
                          <a:effectLst/>
                          <a:latin typeface="Times New Roman" panose="02020603050405020304" pitchFamily="18" charset="0"/>
                          <a:ea typeface="Times New Roman" panose="02020603050405020304" pitchFamily="18" charset="0"/>
                          <a:hlinkClick r:id="rId7"/>
                        </a:rPr>
                        <a:t>environnement@hossegor.fr</a:t>
                      </a:r>
                      <a:endParaRPr lang="fr-FR" sz="1000" u="sng">
                        <a:solidFill>
                          <a:srgbClr val="0070C0"/>
                        </a:solidFill>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416">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Commune de Capbreton</a:t>
                      </a:r>
                      <a:endParaRPr lang="fr-FR" sz="1000">
                        <a:effectLst/>
                        <a:latin typeface="Times New Roman" panose="02020603050405020304" pitchFamily="18" charset="0"/>
                        <a:ea typeface="Times New Roman" panose="02020603050405020304" pitchFamily="18" charset="0"/>
                      </a:endParaRPr>
                    </a:p>
                    <a:p>
                      <a:pPr algn="ctr">
                        <a:spcAft>
                          <a:spcPts val="0"/>
                        </a:spcAft>
                      </a:pPr>
                      <a:r>
                        <a:rPr lang="fr-FR" sz="1100">
                          <a:effectLst/>
                          <a:latin typeface="Times New Roman" panose="02020603050405020304" pitchFamily="18" charset="0"/>
                          <a:ea typeface="Times New Roman" panose="02020603050405020304" pitchFamily="18" charset="0"/>
                        </a:rPr>
                        <a:t>Service Environnement</a:t>
                      </a:r>
                      <a:endParaRPr lang="fr-FR" sz="1000">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Mme. Marine SKOPAL PAPIN</a:t>
                      </a:r>
                      <a:endParaRPr lang="fr-FR" sz="1000">
                        <a:effectLst/>
                        <a:latin typeface="Times New Roman" panose="02020603050405020304" pitchFamily="18" charset="0"/>
                        <a:ea typeface="Times New Roman" panose="02020603050405020304" pitchFamily="18" charset="0"/>
                      </a:endParaRPr>
                    </a:p>
                    <a:p>
                      <a:pPr algn="ctr">
                        <a:spcAft>
                          <a:spcPts val="0"/>
                        </a:spcAft>
                      </a:pPr>
                      <a:r>
                        <a:rPr lang="fr-FR" sz="1100">
                          <a:effectLst/>
                          <a:latin typeface="Times New Roman" panose="02020603050405020304" pitchFamily="18" charset="0"/>
                          <a:ea typeface="Times New Roman" panose="02020603050405020304" pitchFamily="18" charset="0"/>
                        </a:rPr>
                        <a:t> </a:t>
                      </a:r>
                      <a:endParaRPr lang="fr-FR" sz="1000">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06 77 50 45 50</a:t>
                      </a:r>
                      <a:endParaRPr lang="fr-FR" sz="1000">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u="sng">
                          <a:solidFill>
                            <a:srgbClr val="0070C0"/>
                          </a:solidFill>
                          <a:effectLst/>
                          <a:latin typeface="Times New Roman" panose="02020603050405020304" pitchFamily="18" charset="0"/>
                          <a:ea typeface="Times New Roman" panose="02020603050405020304" pitchFamily="18" charset="0"/>
                        </a:rPr>
                        <a:t>environnement@capbreton.fr</a:t>
                      </a:r>
                      <a:endParaRPr lang="fr-FR" sz="1000" u="sng">
                        <a:solidFill>
                          <a:srgbClr val="0070C0"/>
                        </a:solidFill>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416">
                <a:tc>
                  <a:txBody>
                    <a:bodyPr/>
                    <a:lstStyle/>
                    <a:p>
                      <a:pPr algn="ctr">
                        <a:spcAft>
                          <a:spcPts val="0"/>
                        </a:spcAft>
                      </a:pPr>
                      <a:r>
                        <a:rPr lang="fr-FR" sz="1100" dirty="0">
                          <a:effectLst/>
                          <a:latin typeface="Times New Roman" panose="02020603050405020304" pitchFamily="18" charset="0"/>
                          <a:ea typeface="Times New Roman" panose="02020603050405020304" pitchFamily="18" charset="0"/>
                        </a:rPr>
                        <a:t>Commune de </a:t>
                      </a:r>
                      <a:r>
                        <a:rPr lang="fr-FR" sz="1100" dirty="0" err="1">
                          <a:effectLst/>
                          <a:latin typeface="Times New Roman" panose="02020603050405020304" pitchFamily="18" charset="0"/>
                          <a:ea typeface="Times New Roman" panose="02020603050405020304" pitchFamily="18" charset="0"/>
                        </a:rPr>
                        <a:t>Labenne</a:t>
                      </a:r>
                      <a:endParaRPr lang="fr-FR" sz="1000" dirty="0">
                        <a:effectLst/>
                        <a:latin typeface="Times New Roman" panose="02020603050405020304" pitchFamily="18" charset="0"/>
                        <a:ea typeface="Times New Roman" panose="02020603050405020304" pitchFamily="18" charset="0"/>
                      </a:endParaRPr>
                    </a:p>
                    <a:p>
                      <a:pPr algn="ctr">
                        <a:spcAft>
                          <a:spcPts val="0"/>
                        </a:spcAft>
                      </a:pPr>
                      <a:r>
                        <a:rPr lang="fr-FR" sz="1100" dirty="0">
                          <a:effectLst/>
                          <a:latin typeface="Times New Roman" panose="02020603050405020304" pitchFamily="18" charset="0"/>
                          <a:ea typeface="Times New Roman" panose="02020603050405020304" pitchFamily="18" charset="0"/>
                        </a:rPr>
                        <a:t>Directeur Services Techniques</a:t>
                      </a:r>
                      <a:endParaRPr lang="fr-FR" sz="1000" dirty="0">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M. Pascal MARTINEZ</a:t>
                      </a:r>
                      <a:endParaRPr lang="fr-FR" sz="1000">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06 86 40 03 77</a:t>
                      </a:r>
                      <a:endParaRPr lang="fr-FR" sz="1000">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u="sng">
                          <a:solidFill>
                            <a:srgbClr val="0070C0"/>
                          </a:solidFill>
                          <a:effectLst/>
                          <a:latin typeface="Times New Roman" panose="02020603050405020304" pitchFamily="18" charset="0"/>
                          <a:ea typeface="Times New Roman" panose="02020603050405020304" pitchFamily="18" charset="0"/>
                        </a:rPr>
                        <a:t>st@ville-labenne.fr</a:t>
                      </a:r>
                      <a:endParaRPr lang="fr-FR" sz="1000" u="sng">
                        <a:solidFill>
                          <a:srgbClr val="0070C0"/>
                        </a:solidFill>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416">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Commune d’Ondres</a:t>
                      </a:r>
                      <a:br>
                        <a:rPr lang="fr-FR" sz="1100">
                          <a:effectLst/>
                          <a:latin typeface="Times New Roman" panose="02020603050405020304" pitchFamily="18" charset="0"/>
                          <a:ea typeface="Times New Roman" panose="02020603050405020304" pitchFamily="18" charset="0"/>
                        </a:rPr>
                      </a:br>
                      <a:r>
                        <a:rPr lang="fr-FR" sz="1100">
                          <a:effectLst/>
                          <a:latin typeface="Times New Roman" panose="02020603050405020304" pitchFamily="18" charset="0"/>
                          <a:ea typeface="Times New Roman" panose="02020603050405020304" pitchFamily="18" charset="0"/>
                        </a:rPr>
                        <a:t>Directeur Services Techniques</a:t>
                      </a:r>
                      <a:endParaRPr lang="fr-FR" sz="1000">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M. Jean-Paul BETBEDER</a:t>
                      </a:r>
                      <a:endParaRPr lang="fr-FR" sz="1000">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06 71 92 07 79</a:t>
                      </a:r>
                      <a:endParaRPr lang="fr-FR" sz="1000">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u="sng">
                          <a:solidFill>
                            <a:srgbClr val="0070C0"/>
                          </a:solidFill>
                          <a:effectLst/>
                          <a:latin typeface="Times New Roman" panose="02020603050405020304" pitchFamily="18" charset="0"/>
                          <a:ea typeface="Times New Roman" panose="02020603050405020304" pitchFamily="18" charset="0"/>
                          <a:hlinkClick r:id="rId8"/>
                        </a:rPr>
                        <a:t>dst@ondres.fr</a:t>
                      </a:r>
                      <a:endParaRPr lang="fr-FR" sz="1000" u="sng">
                        <a:solidFill>
                          <a:srgbClr val="0070C0"/>
                        </a:solidFill>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45124">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Commune d’Ondres</a:t>
                      </a:r>
                      <a:endParaRPr lang="fr-FR" sz="1000">
                        <a:effectLst/>
                        <a:latin typeface="Times New Roman" panose="02020603050405020304" pitchFamily="18" charset="0"/>
                        <a:ea typeface="Times New Roman" panose="02020603050405020304" pitchFamily="18" charset="0"/>
                      </a:endParaRPr>
                    </a:p>
                    <a:p>
                      <a:pPr algn="ctr">
                        <a:spcAft>
                          <a:spcPts val="0"/>
                        </a:spcAft>
                      </a:pPr>
                      <a:r>
                        <a:rPr lang="fr-FR" sz="1100">
                          <a:effectLst/>
                          <a:latin typeface="Times New Roman" panose="02020603050405020304" pitchFamily="18" charset="0"/>
                          <a:ea typeface="Times New Roman" panose="02020603050405020304" pitchFamily="18" charset="0"/>
                        </a:rPr>
                        <a:t>Responsable Centre Technique Municipal</a:t>
                      </a:r>
                      <a:endParaRPr lang="fr-FR" sz="1000">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M. Hervé VICENTY</a:t>
                      </a:r>
                      <a:endParaRPr lang="fr-FR" sz="1000">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06 71 92 07 78</a:t>
                      </a:r>
                      <a:endParaRPr lang="fr-FR" sz="1000">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u="sng">
                          <a:solidFill>
                            <a:srgbClr val="0070C0"/>
                          </a:solidFill>
                          <a:effectLst/>
                          <a:latin typeface="Times New Roman" panose="02020603050405020304" pitchFamily="18" charset="0"/>
                          <a:ea typeface="Times New Roman" panose="02020603050405020304" pitchFamily="18" charset="0"/>
                        </a:rPr>
                        <a:t>ctm@ondres.fr</a:t>
                      </a:r>
                      <a:endParaRPr lang="fr-FR" sz="1000" u="sng">
                        <a:solidFill>
                          <a:srgbClr val="0070C0"/>
                        </a:solidFill>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363416">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Commune de Tarnos</a:t>
                      </a:r>
                      <a:endParaRPr lang="fr-FR" sz="1000">
                        <a:effectLst/>
                        <a:latin typeface="Times New Roman" panose="02020603050405020304" pitchFamily="18" charset="0"/>
                        <a:ea typeface="Times New Roman" panose="02020603050405020304" pitchFamily="18" charset="0"/>
                      </a:endParaRPr>
                    </a:p>
                    <a:p>
                      <a:pPr algn="ctr">
                        <a:spcAft>
                          <a:spcPts val="0"/>
                        </a:spcAft>
                      </a:pPr>
                      <a:r>
                        <a:rPr lang="fr-FR" sz="1100">
                          <a:effectLst/>
                          <a:latin typeface="Times New Roman" panose="02020603050405020304" pitchFamily="18" charset="0"/>
                          <a:ea typeface="Times New Roman" panose="02020603050405020304" pitchFamily="18" charset="0"/>
                        </a:rPr>
                        <a:t>Directrice Services Techniques</a:t>
                      </a:r>
                      <a:endParaRPr lang="fr-FR" sz="1000">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Mme. Laure CAUCHI</a:t>
                      </a:r>
                      <a:endParaRPr lang="fr-FR" sz="1000">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05 59 64 49 46</a:t>
                      </a:r>
                      <a:endParaRPr lang="fr-FR" sz="1000">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u="sng" dirty="0">
                          <a:solidFill>
                            <a:srgbClr val="0070C0"/>
                          </a:solidFill>
                          <a:effectLst/>
                          <a:latin typeface="Times New Roman" panose="02020603050405020304" pitchFamily="18" charset="0"/>
                          <a:ea typeface="Times New Roman" panose="02020603050405020304" pitchFamily="18" charset="0"/>
                        </a:rPr>
                        <a:t>lcauchi@ville-tarnos.fr</a:t>
                      </a:r>
                      <a:endParaRPr lang="fr-FR" sz="1000" u="sng" dirty="0">
                        <a:solidFill>
                          <a:srgbClr val="0070C0"/>
                        </a:solidFill>
                        <a:effectLst/>
                        <a:latin typeface="Times New Roman" panose="02020603050405020304" pitchFamily="18" charset="0"/>
                        <a:ea typeface="Times New Roman" panose="02020603050405020304" pitchFamily="18" charset="0"/>
                      </a:endParaRPr>
                    </a:p>
                  </a:txBody>
                  <a:tcPr marL="42732" marR="42732"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84449913"/>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F4CB1C9-9064-4704-ACFD-B0829A3CD3FA}" type="slidenum">
              <a:rPr lang="fr-FR" smtClean="0"/>
              <a:t>15</a:t>
            </a:fld>
            <a:endParaRPr lang="fr-FR"/>
          </a:p>
        </p:txBody>
      </p:sp>
      <p:sp>
        <p:nvSpPr>
          <p:cNvPr id="5" name="Titre 1"/>
          <p:cNvSpPr>
            <a:spLocks noGrp="1"/>
          </p:cNvSpPr>
          <p:nvPr>
            <p:ph idx="1"/>
          </p:nvPr>
        </p:nvSpPr>
        <p:spPr>
          <a:xfrm>
            <a:off x="395288" y="188913"/>
            <a:ext cx="10958512" cy="6305550"/>
          </a:xfrm>
        </p:spPr>
        <p:txBody>
          <a:bodyPr>
            <a:normAutofit/>
          </a:bodyPr>
          <a:lstStyle/>
          <a:p>
            <a:pPr marL="0" indent="0" algn="l">
              <a:buNone/>
            </a:pPr>
            <a:r>
              <a:rPr lang="fr-FR" sz="3600" dirty="0">
                <a:solidFill>
                  <a:schemeClr val="accent5">
                    <a:lumMod val="50000"/>
                  </a:schemeClr>
                </a:solidFill>
                <a:effectLst>
                  <a:outerShdw blurRad="38100" dist="38100" dir="2700000" algn="tl">
                    <a:srgbClr val="000000">
                      <a:alpha val="43137"/>
                    </a:srgbClr>
                  </a:outerShdw>
                </a:effectLst>
                <a:latin typeface="+mj-lt"/>
              </a:rPr>
              <a:t>8</a:t>
            </a:r>
            <a:r>
              <a:rPr lang="fr-FR" sz="3600" dirty="0" smtClean="0">
                <a:solidFill>
                  <a:schemeClr val="accent5">
                    <a:lumMod val="50000"/>
                  </a:schemeClr>
                </a:solidFill>
                <a:effectLst>
                  <a:outerShdw blurRad="38100" dist="38100" dir="2700000" algn="tl">
                    <a:srgbClr val="000000">
                      <a:alpha val="43137"/>
                    </a:srgbClr>
                  </a:outerShdw>
                </a:effectLst>
                <a:latin typeface="+mj-lt"/>
              </a:rPr>
              <a:t>- Contacts</a:t>
            </a:r>
          </a:p>
          <a:p>
            <a:pPr marL="0" indent="0" algn="l">
              <a:buNone/>
            </a:pPr>
            <a:endParaRPr lang="fr-FR" sz="3600" dirty="0">
              <a:solidFill>
                <a:schemeClr val="accent5">
                  <a:lumMod val="50000"/>
                </a:schemeClr>
              </a:solidFill>
              <a:effectLst>
                <a:outerShdw blurRad="38100" dist="38100" dir="2700000" algn="tl">
                  <a:srgbClr val="000000">
                    <a:alpha val="43137"/>
                  </a:srgbClr>
                </a:outerShdw>
              </a:effectLst>
              <a:latin typeface="+mj-lt"/>
            </a:endParaRPr>
          </a:p>
          <a:p>
            <a:pPr marL="0" indent="0" algn="l">
              <a:buNone/>
            </a:pPr>
            <a:endParaRPr lang="fr-FR" sz="3600" dirty="0">
              <a:solidFill>
                <a:schemeClr val="accent5">
                  <a:lumMod val="50000"/>
                </a:schemeClr>
              </a:solidFill>
              <a:effectLst>
                <a:outerShdw blurRad="38100" dist="38100" dir="2700000" algn="tl">
                  <a:srgbClr val="000000">
                    <a:alpha val="43137"/>
                  </a:srgbClr>
                </a:outerShdw>
              </a:effectLst>
              <a:latin typeface="+mj-lt"/>
            </a:endParaRPr>
          </a:p>
        </p:txBody>
      </p:sp>
      <p:graphicFrame>
        <p:nvGraphicFramePr>
          <p:cNvPr id="7" name="Tableau 6"/>
          <p:cNvGraphicFramePr>
            <a:graphicFrameLocks noGrp="1"/>
          </p:cNvGraphicFramePr>
          <p:nvPr>
            <p:extLst>
              <p:ext uri="{D42A27DB-BD31-4B8C-83A1-F6EECF244321}">
                <p14:modId xmlns:p14="http://schemas.microsoft.com/office/powerpoint/2010/main" val="3411479553"/>
              </p:ext>
            </p:extLst>
          </p:nvPr>
        </p:nvGraphicFramePr>
        <p:xfrm>
          <a:off x="1231817" y="1488187"/>
          <a:ext cx="8392950" cy="3649420"/>
        </p:xfrm>
        <a:graphic>
          <a:graphicData uri="http://schemas.openxmlformats.org/drawingml/2006/table">
            <a:tbl>
              <a:tblPr/>
              <a:tblGrid>
                <a:gridCol w="2407431"/>
                <a:gridCol w="2130000"/>
                <a:gridCol w="1116856"/>
                <a:gridCol w="2738663"/>
              </a:tblGrid>
              <a:tr h="842174">
                <a:tc>
                  <a:txBody>
                    <a:bodyPr/>
                    <a:lstStyle/>
                    <a:p>
                      <a:pPr algn="ctr">
                        <a:spcAft>
                          <a:spcPts val="0"/>
                        </a:spcAft>
                      </a:pPr>
                      <a:r>
                        <a:rPr lang="fr-FR" sz="1100" dirty="0">
                          <a:effectLst/>
                          <a:latin typeface="Times New Roman" panose="02020603050405020304" pitchFamily="18" charset="0"/>
                          <a:ea typeface="Times New Roman" panose="02020603050405020304" pitchFamily="18" charset="0"/>
                        </a:rPr>
                        <a:t>Conseil Départemental des Landes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dirty="0">
                          <a:effectLst/>
                          <a:latin typeface="Times New Roman" panose="02020603050405020304" pitchFamily="18" charset="0"/>
                          <a:ea typeface="Times New Roman" panose="02020603050405020304" pitchFamily="18" charset="0"/>
                        </a:rPr>
                        <a:t>Mme Lucie TAVERNE,</a:t>
                      </a:r>
                      <a:r>
                        <a:rPr lang="fr-FR" sz="1100">
                          <a:effectLst/>
                          <a:latin typeface="Times New Roman" panose="02020603050405020304" pitchFamily="18" charset="0"/>
                          <a:ea typeface="Times New Roman" panose="02020603050405020304" pitchFamily="18" charset="0"/>
                        </a:rPr>
                        <a:t/>
                      </a:r>
                      <a:br>
                        <a:rPr lang="fr-FR" sz="1100">
                          <a:effectLst/>
                          <a:latin typeface="Times New Roman" panose="02020603050405020304" pitchFamily="18" charset="0"/>
                          <a:ea typeface="Times New Roman" panose="02020603050405020304" pitchFamily="18" charset="0"/>
                        </a:rPr>
                      </a:br>
                      <a:r>
                        <a:rPr lang="fr-FR" sz="1100" smtClean="0">
                          <a:effectLst/>
                          <a:latin typeface="Times New Roman" panose="02020603050405020304" pitchFamily="18" charset="0"/>
                          <a:ea typeface="Times New Roman" panose="02020603050405020304" pitchFamily="18" charset="0"/>
                        </a:rPr>
                        <a:t>Directrice </a:t>
                      </a:r>
                      <a:r>
                        <a:rPr lang="fr-FR" sz="1100" dirty="0">
                          <a:effectLst/>
                          <a:latin typeface="Times New Roman" panose="02020603050405020304" pitchFamily="18" charset="0"/>
                          <a:ea typeface="Times New Roman" panose="02020603050405020304" pitchFamily="18" charset="0"/>
                        </a:rPr>
                        <a:t>de l’Environnement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dirty="0">
                          <a:effectLst/>
                          <a:latin typeface="Times New Roman" panose="02020603050405020304" pitchFamily="18" charset="0"/>
                          <a:ea typeface="Times New Roman" panose="02020603050405020304" pitchFamily="18" charset="0"/>
                        </a:rPr>
                        <a:t>05 58 05 </a:t>
                      </a:r>
                      <a:r>
                        <a:rPr lang="fr-FR" sz="1100" dirty="0" smtClean="0">
                          <a:effectLst/>
                          <a:latin typeface="Times New Roman" panose="02020603050405020304" pitchFamily="18" charset="0"/>
                          <a:ea typeface="Times New Roman" panose="02020603050405020304" pitchFamily="18" charset="0"/>
                        </a:rPr>
                        <a:t>40 08</a:t>
                      </a:r>
                      <a:endParaRPr lang="fr-FR" sz="11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u="sng" dirty="0" smtClean="0">
                          <a:solidFill>
                            <a:srgbClr val="0070C0"/>
                          </a:solidFill>
                          <a:effectLst/>
                          <a:latin typeface="Times New Roman" panose="02020603050405020304" pitchFamily="18" charset="0"/>
                          <a:ea typeface="Times New Roman" panose="02020603050405020304" pitchFamily="18" charset="0"/>
                          <a:hlinkClick r:id="rId2"/>
                        </a:rPr>
                        <a:t>environnement@landes.fr</a:t>
                      </a:r>
                      <a:endParaRPr lang="fr-FR" sz="1100" u="sng" dirty="0">
                        <a:solidFill>
                          <a:srgbClr val="0070C0"/>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2174">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Conseil Départemental des Landes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M. Lionel FOURNIER,</a:t>
                      </a:r>
                      <a:br>
                        <a:rPr lang="fr-FR" sz="1100">
                          <a:effectLst/>
                          <a:latin typeface="Times New Roman" panose="02020603050405020304" pitchFamily="18" charset="0"/>
                          <a:ea typeface="Times New Roman" panose="02020603050405020304" pitchFamily="18" charset="0"/>
                        </a:rPr>
                      </a:br>
                      <a:r>
                        <a:rPr lang="fr-FR" sz="1100">
                          <a:effectLst/>
                          <a:latin typeface="Times New Roman" panose="02020603050405020304" pitchFamily="18" charset="0"/>
                          <a:ea typeface="Times New Roman" panose="02020603050405020304" pitchFamily="18" charset="0"/>
                        </a:rPr>
                        <a:t>Service Milieux Aquatiques – Direction de l’Environnement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05 58 05 40 54</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u="sng" dirty="0">
                          <a:solidFill>
                            <a:srgbClr val="0070C0"/>
                          </a:solidFill>
                          <a:effectLst/>
                          <a:latin typeface="Times New Roman" panose="02020603050405020304" pitchFamily="18" charset="0"/>
                          <a:ea typeface="Times New Roman" panose="02020603050405020304" pitchFamily="18" charset="0"/>
                          <a:hlinkClick r:id="rId3"/>
                        </a:rPr>
                        <a:t>lionel.fournier@landes.fr</a:t>
                      </a:r>
                      <a:endParaRPr lang="fr-FR" sz="1100" u="sng" dirty="0">
                        <a:solidFill>
                          <a:srgbClr val="0070C0"/>
                        </a:solidFill>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842174">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Conseil Départemental des Landes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M. Cyrille LE GALL</a:t>
                      </a:r>
                    </a:p>
                    <a:p>
                      <a:pPr algn="ctr">
                        <a:spcAft>
                          <a:spcPts val="0"/>
                        </a:spcAft>
                      </a:pPr>
                      <a:r>
                        <a:rPr lang="fr-FR" sz="1100">
                          <a:effectLst/>
                          <a:latin typeface="Times New Roman" panose="02020603050405020304" pitchFamily="18" charset="0"/>
                          <a:ea typeface="Times New Roman" panose="02020603050405020304" pitchFamily="18" charset="0"/>
                        </a:rPr>
                        <a:t>Service Milieux Aquatiques – Direction de l’Environnement</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dirty="0">
                          <a:effectLst/>
                          <a:latin typeface="Times New Roman" panose="02020603050405020304" pitchFamily="18" charset="0"/>
                          <a:ea typeface="Times New Roman" panose="02020603050405020304" pitchFamily="18" charset="0"/>
                        </a:rPr>
                        <a:t>05 58 05 40 </a:t>
                      </a:r>
                      <a:r>
                        <a:rPr lang="fr-FR" sz="1100" dirty="0" smtClean="0">
                          <a:effectLst/>
                          <a:latin typeface="Times New Roman" panose="02020603050405020304" pitchFamily="18" charset="0"/>
                          <a:ea typeface="Times New Roman" panose="02020603050405020304" pitchFamily="18" charset="0"/>
                        </a:rPr>
                        <a:t>08</a:t>
                      </a:r>
                      <a:endParaRPr lang="fr-FR" sz="1100" dirty="0">
                        <a:effectLst/>
                        <a:latin typeface="Times New Roman" panose="02020603050405020304" pitchFamily="18" charset="0"/>
                        <a:ea typeface="Times New Roman" panose="02020603050405020304" pitchFamily="18" charset="0"/>
                      </a:endParaRP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u="sng">
                          <a:solidFill>
                            <a:srgbClr val="0070C0"/>
                          </a:solidFill>
                          <a:effectLst/>
                          <a:latin typeface="Times New Roman" panose="02020603050405020304" pitchFamily="18" charset="0"/>
                          <a:ea typeface="Times New Roman" panose="02020603050405020304" pitchFamily="18" charset="0"/>
                        </a:rPr>
                        <a:t>cyrille.legall@landes.fr</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449">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Syndicat Mixte du Littoral Landais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dirty="0">
                          <a:effectLst/>
                          <a:latin typeface="Times New Roman" panose="02020603050405020304" pitchFamily="18" charset="0"/>
                          <a:ea typeface="Times New Roman" panose="02020603050405020304" pitchFamily="18" charset="0"/>
                        </a:rPr>
                        <a:t>François RAMBEAU</a:t>
                      </a:r>
                    </a:p>
                    <a:p>
                      <a:pPr algn="ctr">
                        <a:spcAft>
                          <a:spcPts val="0"/>
                        </a:spcAft>
                      </a:pPr>
                      <a:r>
                        <a:rPr lang="fr-FR" sz="1100" dirty="0">
                          <a:effectLst/>
                          <a:latin typeface="Times New Roman" panose="02020603050405020304" pitchFamily="18" charset="0"/>
                          <a:ea typeface="Times New Roman" panose="02020603050405020304" pitchFamily="18" charset="0"/>
                        </a:rPr>
                        <a:t>Service Syndicats Mixtes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05 58 05 40 03</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u="sng" dirty="0">
                          <a:solidFill>
                            <a:srgbClr val="0070C0"/>
                          </a:solidFill>
                          <a:effectLst/>
                          <a:latin typeface="Times New Roman" panose="02020603050405020304" pitchFamily="18" charset="0"/>
                          <a:ea typeface="Times New Roman" panose="02020603050405020304" pitchFamily="18" charset="0"/>
                        </a:rPr>
                        <a:t>francois.rambeau@landes.fr</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61449">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Syndicat Mixte du Littoral Landais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Nicolas BRUNIER</a:t>
                      </a:r>
                    </a:p>
                    <a:p>
                      <a:pPr algn="ctr">
                        <a:spcAft>
                          <a:spcPts val="0"/>
                        </a:spcAft>
                      </a:pPr>
                      <a:r>
                        <a:rPr lang="fr-FR" sz="1100">
                          <a:effectLst/>
                          <a:latin typeface="Times New Roman" panose="02020603050405020304" pitchFamily="18" charset="0"/>
                          <a:ea typeface="Times New Roman" panose="02020603050405020304" pitchFamily="18" charset="0"/>
                        </a:rPr>
                        <a:t>Service Syndicats Mixtes</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a:effectLst/>
                          <a:latin typeface="Times New Roman" panose="02020603050405020304" pitchFamily="18" charset="0"/>
                          <a:ea typeface="Times New Roman" panose="02020603050405020304" pitchFamily="18" charset="0"/>
                        </a:rPr>
                        <a:t>05 58 05 42 10</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fr-FR" sz="1100" u="sng" dirty="0">
                          <a:solidFill>
                            <a:srgbClr val="0070C0"/>
                          </a:solidFill>
                          <a:effectLst/>
                          <a:latin typeface="Times New Roman" panose="02020603050405020304" pitchFamily="18" charset="0"/>
                          <a:ea typeface="Times New Roman" panose="02020603050405020304" pitchFamily="18" charset="0"/>
                        </a:rPr>
                        <a:t>nicolas.brunier@landes.fr</a:t>
                      </a:r>
                    </a:p>
                  </a:txBody>
                  <a:tcPr marL="44450" marR="4445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
        <p:nvSpPr>
          <p:cNvPr id="8" name="Rectangle 7"/>
          <p:cNvSpPr/>
          <p:nvPr/>
        </p:nvSpPr>
        <p:spPr>
          <a:xfrm>
            <a:off x="10658475" y="-8546"/>
            <a:ext cx="1533525" cy="6334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20"/>
          <p:cNvSpPr txBox="1">
            <a:spLocks noChangeArrowheads="1"/>
          </p:cNvSpPr>
          <p:nvPr/>
        </p:nvSpPr>
        <p:spPr bwMode="gray">
          <a:xfrm>
            <a:off x="0" y="6342669"/>
            <a:ext cx="12192000" cy="523876"/>
          </a:xfrm>
          <a:prstGeom prst="rect">
            <a:avLst/>
          </a:prstGeom>
          <a:solidFill>
            <a:srgbClr val="00B050"/>
          </a:solidFill>
          <a:ln>
            <a:noFill/>
          </a:ln>
          <a:effectLst/>
          <a:extLst/>
        </p:spPr>
        <p:txBody>
          <a:bodyPr vert="horz" wrap="squar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9pPr>
          </a:lstStyle>
          <a:p>
            <a:r>
              <a:rPr lang="fr-FR" altLang="fr-FR" sz="1200" dirty="0">
                <a:solidFill>
                  <a:srgbClr val="FFFFFF"/>
                </a:solidFill>
              </a:rPr>
              <a:t>Organisation d’une opération de nettoyage manuel sur le littoral </a:t>
            </a:r>
            <a:r>
              <a:rPr lang="fr-FR" altLang="fr-FR" sz="1200" dirty="0" smtClean="0">
                <a:solidFill>
                  <a:srgbClr val="FFFFFF"/>
                </a:solidFill>
              </a:rPr>
              <a:t>landais                                                                                                                                                                   </a:t>
            </a:r>
            <a:endParaRPr lang="fr-FR" altLang="fr-FR" sz="1200" dirty="0">
              <a:solidFill>
                <a:srgbClr val="FFFFFF"/>
              </a:solidFill>
            </a:endParaRPr>
          </a:p>
        </p:txBody>
      </p:sp>
      <p:pic>
        <p:nvPicPr>
          <p:cNvPr id="10" name="Image 9"/>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6425" y="0"/>
            <a:ext cx="2695575" cy="905988"/>
          </a:xfrm>
          <a:prstGeom prst="rect">
            <a:avLst/>
          </a:prstGeom>
        </p:spPr>
      </p:pic>
    </p:spTree>
    <p:extLst>
      <p:ext uri="{BB962C8B-B14F-4D97-AF65-F5344CB8AC3E}">
        <p14:creationId xmlns:p14="http://schemas.microsoft.com/office/powerpoint/2010/main" val="41409244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F4CB1C9-9064-4704-ACFD-B0829A3CD3FA}" type="slidenum">
              <a:rPr lang="fr-FR" smtClean="0"/>
              <a:t>16</a:t>
            </a:fld>
            <a:endParaRPr lang="fr-FR"/>
          </a:p>
        </p:txBody>
      </p:sp>
      <p:sp>
        <p:nvSpPr>
          <p:cNvPr id="5" name="Titre 1"/>
          <p:cNvSpPr>
            <a:spLocks noGrp="1"/>
          </p:cNvSpPr>
          <p:nvPr>
            <p:ph idx="1"/>
          </p:nvPr>
        </p:nvSpPr>
        <p:spPr>
          <a:xfrm>
            <a:off x="395288" y="428625"/>
            <a:ext cx="10958512" cy="6065838"/>
          </a:xfrm>
        </p:spPr>
        <p:txBody>
          <a:bodyPr>
            <a:normAutofit/>
          </a:bodyPr>
          <a:lstStyle/>
          <a:p>
            <a:pPr marL="0" indent="0">
              <a:buNone/>
            </a:pPr>
            <a:endParaRPr lang="fr-FR" sz="3600" dirty="0">
              <a:solidFill>
                <a:schemeClr val="accent5">
                  <a:lumMod val="50000"/>
                </a:schemeClr>
              </a:solidFill>
              <a:effectLst>
                <a:outerShdw blurRad="38100" dist="38100" dir="2700000" algn="tl">
                  <a:srgbClr val="000000">
                    <a:alpha val="43137"/>
                  </a:srgbClr>
                </a:outerShdw>
              </a:effectLst>
              <a:latin typeface="+mj-lt"/>
            </a:endParaRPr>
          </a:p>
          <a:p>
            <a:pPr marL="0" indent="0">
              <a:buNone/>
            </a:pPr>
            <a:endParaRPr lang="fr-FR" sz="3600" dirty="0">
              <a:solidFill>
                <a:schemeClr val="accent5">
                  <a:lumMod val="50000"/>
                </a:schemeClr>
              </a:solidFill>
              <a:effectLst>
                <a:outerShdw blurRad="38100" dist="38100" dir="2700000" algn="tl">
                  <a:srgbClr val="000000">
                    <a:alpha val="43137"/>
                  </a:srgbClr>
                </a:outerShdw>
              </a:effectLst>
              <a:latin typeface="+mj-lt"/>
            </a:endParaRPr>
          </a:p>
          <a:p>
            <a:pPr marL="0" indent="0">
              <a:buNone/>
            </a:pPr>
            <a:endParaRPr lang="fr-FR" sz="3600" dirty="0">
              <a:solidFill>
                <a:schemeClr val="accent5">
                  <a:lumMod val="50000"/>
                </a:schemeClr>
              </a:solidFill>
              <a:effectLst>
                <a:outerShdw blurRad="38100" dist="38100" dir="2700000" algn="tl">
                  <a:srgbClr val="000000">
                    <a:alpha val="43137"/>
                  </a:srgbClr>
                </a:outerShdw>
              </a:effectLst>
              <a:latin typeface="+mj-lt"/>
            </a:endParaRPr>
          </a:p>
          <a:p>
            <a:pPr marL="0" indent="0">
              <a:buNone/>
            </a:pPr>
            <a:endParaRPr lang="fr-FR" sz="3600" dirty="0">
              <a:solidFill>
                <a:schemeClr val="accent5">
                  <a:lumMod val="50000"/>
                </a:schemeClr>
              </a:solidFill>
              <a:effectLst>
                <a:outerShdw blurRad="38100" dist="38100" dir="2700000" algn="tl">
                  <a:srgbClr val="000000">
                    <a:alpha val="43137"/>
                  </a:srgbClr>
                </a:outerShdw>
              </a:effectLst>
              <a:latin typeface="+mj-lt"/>
            </a:endParaRPr>
          </a:p>
          <a:p>
            <a:pPr marL="0" indent="0">
              <a:buNone/>
            </a:pPr>
            <a:endParaRPr lang="fr-FR" sz="3600" dirty="0">
              <a:solidFill>
                <a:schemeClr val="accent5">
                  <a:lumMod val="50000"/>
                </a:schemeClr>
              </a:solidFill>
              <a:effectLst>
                <a:outerShdw blurRad="38100" dist="38100" dir="2700000" algn="tl">
                  <a:srgbClr val="000000">
                    <a:alpha val="43137"/>
                  </a:srgbClr>
                </a:outerShdw>
              </a:effectLst>
              <a:latin typeface="+mj-lt"/>
            </a:endParaRPr>
          </a:p>
          <a:p>
            <a:pPr marL="0" indent="0">
              <a:buNone/>
            </a:pPr>
            <a:endParaRPr lang="fr-FR" sz="3600" dirty="0">
              <a:solidFill>
                <a:schemeClr val="accent5">
                  <a:lumMod val="50000"/>
                </a:schemeClr>
              </a:solidFill>
              <a:effectLst>
                <a:outerShdw blurRad="38100" dist="38100" dir="2700000" algn="tl">
                  <a:srgbClr val="000000">
                    <a:alpha val="43137"/>
                  </a:srgbClr>
                </a:outerShdw>
              </a:effectLst>
              <a:latin typeface="+mj-lt"/>
            </a:endParaRPr>
          </a:p>
          <a:p>
            <a:pPr marL="0" indent="0">
              <a:buNone/>
            </a:pPr>
            <a:endParaRPr lang="fr-FR" sz="3600" dirty="0">
              <a:solidFill>
                <a:schemeClr val="accent5">
                  <a:lumMod val="50000"/>
                </a:schemeClr>
              </a:solidFill>
              <a:effectLst>
                <a:outerShdw blurRad="38100" dist="38100" dir="2700000" algn="tl">
                  <a:srgbClr val="000000">
                    <a:alpha val="43137"/>
                  </a:srgbClr>
                </a:outerShdw>
              </a:effectLst>
              <a:latin typeface="+mj-lt"/>
            </a:endParaRPr>
          </a:p>
          <a:p>
            <a:pPr marL="0" indent="0">
              <a:buNone/>
            </a:pPr>
            <a:endParaRPr lang="fr-FR" sz="3600" dirty="0">
              <a:solidFill>
                <a:schemeClr val="accent5">
                  <a:lumMod val="50000"/>
                </a:schemeClr>
              </a:solidFill>
              <a:effectLst>
                <a:outerShdw blurRad="38100" dist="38100" dir="2700000" algn="tl">
                  <a:srgbClr val="000000">
                    <a:alpha val="43137"/>
                  </a:srgbClr>
                </a:outerShdw>
              </a:effectLst>
              <a:latin typeface="+mj-lt"/>
            </a:endParaRPr>
          </a:p>
          <a:p>
            <a:pPr marL="0" indent="0">
              <a:buNone/>
            </a:pPr>
            <a:endParaRPr lang="fr-FR" sz="3600" dirty="0">
              <a:solidFill>
                <a:schemeClr val="accent5">
                  <a:lumMod val="50000"/>
                </a:schemeClr>
              </a:solidFill>
              <a:effectLst>
                <a:outerShdw blurRad="38100" dist="38100" dir="2700000" algn="tl">
                  <a:srgbClr val="000000">
                    <a:alpha val="43137"/>
                  </a:srgbClr>
                </a:outerShdw>
              </a:effectLst>
              <a:latin typeface="+mj-lt"/>
            </a:endParaRPr>
          </a:p>
          <a:p>
            <a:pPr marL="0" indent="0">
              <a:buNone/>
            </a:pPr>
            <a:endParaRPr lang="fr-FR" sz="3600" dirty="0">
              <a:solidFill>
                <a:schemeClr val="accent5">
                  <a:lumMod val="50000"/>
                </a:schemeClr>
              </a:solidFill>
              <a:effectLst>
                <a:outerShdw blurRad="38100" dist="38100" dir="2700000" algn="tl">
                  <a:srgbClr val="000000">
                    <a:alpha val="43137"/>
                  </a:srgbClr>
                </a:outerShdw>
              </a:effectLst>
              <a:latin typeface="+mj-lt"/>
            </a:endParaRPr>
          </a:p>
          <a:p>
            <a:pPr marL="0" indent="0" algn="l">
              <a:buNone/>
            </a:pPr>
            <a:endParaRPr lang="fr-FR" sz="3600" dirty="0">
              <a:solidFill>
                <a:schemeClr val="accent5">
                  <a:lumMod val="50000"/>
                </a:schemeClr>
              </a:solidFill>
              <a:effectLst>
                <a:outerShdw blurRad="38100" dist="38100" dir="2700000" algn="tl">
                  <a:srgbClr val="000000">
                    <a:alpha val="43137"/>
                  </a:srgbClr>
                </a:outerShdw>
              </a:effectLst>
              <a:latin typeface="+mj-lt"/>
            </a:endParaRPr>
          </a:p>
        </p:txBody>
      </p:sp>
      <p:sp>
        <p:nvSpPr>
          <p:cNvPr id="8" name="Rectangle 7"/>
          <p:cNvSpPr/>
          <p:nvPr/>
        </p:nvSpPr>
        <p:spPr>
          <a:xfrm>
            <a:off x="10658475" y="-8546"/>
            <a:ext cx="1533525" cy="6334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20"/>
          <p:cNvSpPr txBox="1">
            <a:spLocks noChangeArrowheads="1"/>
          </p:cNvSpPr>
          <p:nvPr/>
        </p:nvSpPr>
        <p:spPr bwMode="gray">
          <a:xfrm>
            <a:off x="0" y="6342669"/>
            <a:ext cx="12192000" cy="523876"/>
          </a:xfrm>
          <a:prstGeom prst="rect">
            <a:avLst/>
          </a:prstGeom>
          <a:solidFill>
            <a:srgbClr val="00B050"/>
          </a:solidFill>
          <a:ln>
            <a:noFill/>
          </a:ln>
          <a:effectLst/>
          <a:extLst/>
        </p:spPr>
        <p:txBody>
          <a:bodyPr vert="horz" wrap="squar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9pPr>
          </a:lstStyle>
          <a:p>
            <a:r>
              <a:rPr lang="fr-FR" altLang="fr-FR" sz="1200" dirty="0">
                <a:solidFill>
                  <a:srgbClr val="FFFFFF"/>
                </a:solidFill>
              </a:rPr>
              <a:t>Organisation d’une opération de nettoyage manuel sur le littoral </a:t>
            </a:r>
            <a:r>
              <a:rPr lang="fr-FR" altLang="fr-FR" sz="1200" dirty="0" smtClean="0">
                <a:solidFill>
                  <a:srgbClr val="FFFFFF"/>
                </a:solidFill>
              </a:rPr>
              <a:t>landais                                                                                                                                                                   </a:t>
            </a:r>
            <a:endParaRPr lang="fr-FR" altLang="fr-FR" sz="1200" dirty="0">
              <a:solidFill>
                <a:srgbClr val="FFFFFF"/>
              </a:solidFill>
            </a:endParaRP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6425" y="0"/>
            <a:ext cx="2695575" cy="905988"/>
          </a:xfrm>
          <a:prstGeom prst="rect">
            <a:avLst/>
          </a:prstGeom>
        </p:spPr>
      </p:pic>
      <p:sp>
        <p:nvSpPr>
          <p:cNvPr id="2199" name="ZoneTexte 2198"/>
          <p:cNvSpPr txBox="1"/>
          <p:nvPr/>
        </p:nvSpPr>
        <p:spPr>
          <a:xfrm>
            <a:off x="495300" y="123825"/>
            <a:ext cx="3714750" cy="369332"/>
          </a:xfrm>
          <a:prstGeom prst="rect">
            <a:avLst/>
          </a:prstGeom>
          <a:noFill/>
        </p:spPr>
        <p:txBody>
          <a:bodyPr wrap="square" rtlCol="0">
            <a:spAutoFit/>
          </a:bodyPr>
          <a:lstStyle/>
          <a:p>
            <a:r>
              <a:rPr lang="fr-FR" dirty="0" smtClean="0"/>
              <a:t>ANNEXE -1 </a:t>
            </a:r>
            <a:endParaRPr lang="fr-FR" dirty="0"/>
          </a:p>
        </p:txBody>
      </p:sp>
      <p:graphicFrame>
        <p:nvGraphicFramePr>
          <p:cNvPr id="2" name="Objet 1"/>
          <p:cNvGraphicFramePr>
            <a:graphicFrameLocks noChangeAspect="1"/>
          </p:cNvGraphicFramePr>
          <p:nvPr>
            <p:extLst>
              <p:ext uri="{D42A27DB-BD31-4B8C-83A1-F6EECF244321}">
                <p14:modId xmlns:p14="http://schemas.microsoft.com/office/powerpoint/2010/main" val="801235620"/>
              </p:ext>
            </p:extLst>
          </p:nvPr>
        </p:nvGraphicFramePr>
        <p:xfrm>
          <a:off x="4095750" y="595313"/>
          <a:ext cx="4000500" cy="5667375"/>
        </p:xfrm>
        <a:graphic>
          <a:graphicData uri="http://schemas.openxmlformats.org/presentationml/2006/ole">
            <mc:AlternateContent xmlns:mc="http://schemas.openxmlformats.org/markup-compatibility/2006">
              <mc:Choice xmlns:v="urn:schemas-microsoft-com:vml" Requires="v">
                <p:oleObj spid="_x0000_s3080" name="Acrobat Document" r:id="rId4" imgW="4000680" imgH="5667480" progId="AcroExch.Document.DC">
                  <p:embed/>
                </p:oleObj>
              </mc:Choice>
              <mc:Fallback>
                <p:oleObj name="Acrobat Document" r:id="rId4" imgW="4000680" imgH="5667480" progId="AcroExch.Document.DC">
                  <p:embed/>
                  <p:pic>
                    <p:nvPicPr>
                      <p:cNvPr id="0" name=""/>
                      <p:cNvPicPr/>
                      <p:nvPr/>
                    </p:nvPicPr>
                    <p:blipFill>
                      <a:blip r:embed="rId5"/>
                      <a:stretch>
                        <a:fillRect/>
                      </a:stretch>
                    </p:blipFill>
                    <p:spPr>
                      <a:xfrm>
                        <a:off x="4095750" y="595313"/>
                        <a:ext cx="4000500" cy="5667375"/>
                      </a:xfrm>
                      <a:prstGeom prst="rect">
                        <a:avLst/>
                      </a:prstGeom>
                    </p:spPr>
                  </p:pic>
                </p:oleObj>
              </mc:Fallback>
            </mc:AlternateContent>
          </a:graphicData>
        </a:graphic>
      </p:graphicFrame>
    </p:spTree>
    <p:extLst>
      <p:ext uri="{BB962C8B-B14F-4D97-AF65-F5344CB8AC3E}">
        <p14:creationId xmlns:p14="http://schemas.microsoft.com/office/powerpoint/2010/main" val="4696911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Espace réservé du numéro de diapositive 3"/>
          <p:cNvSpPr>
            <a:spLocks noGrp="1"/>
          </p:cNvSpPr>
          <p:nvPr>
            <p:ph type="sldNum" sz="quarter" idx="12"/>
          </p:nvPr>
        </p:nvSpPr>
        <p:spPr/>
        <p:txBody>
          <a:bodyPr/>
          <a:lstStyle/>
          <a:p>
            <a:fld id="{DF4CB1C9-9064-4704-ACFD-B0829A3CD3FA}" type="slidenum">
              <a:rPr lang="fr-FR" smtClean="0"/>
              <a:t>17</a:t>
            </a:fld>
            <a:endParaRPr lang="fr-FR"/>
          </a:p>
        </p:txBody>
      </p:sp>
      <p:sp>
        <p:nvSpPr>
          <p:cNvPr id="5" name="Titre 1"/>
          <p:cNvSpPr>
            <a:spLocks noGrp="1"/>
          </p:cNvSpPr>
          <p:nvPr>
            <p:ph idx="1"/>
          </p:nvPr>
        </p:nvSpPr>
        <p:spPr>
          <a:xfrm>
            <a:off x="395288" y="428625"/>
            <a:ext cx="10958512" cy="6065838"/>
          </a:xfrm>
        </p:spPr>
        <p:txBody>
          <a:bodyPr>
            <a:normAutofit/>
          </a:bodyPr>
          <a:lstStyle/>
          <a:p>
            <a:pPr marL="0" indent="0">
              <a:buNone/>
            </a:pPr>
            <a:endParaRPr lang="fr-FR" sz="3600" dirty="0">
              <a:solidFill>
                <a:schemeClr val="accent5">
                  <a:lumMod val="50000"/>
                </a:schemeClr>
              </a:solidFill>
              <a:effectLst>
                <a:outerShdw blurRad="38100" dist="38100" dir="2700000" algn="tl">
                  <a:srgbClr val="000000">
                    <a:alpha val="43137"/>
                  </a:srgbClr>
                </a:outerShdw>
              </a:effectLst>
              <a:latin typeface="+mj-lt"/>
            </a:endParaRPr>
          </a:p>
          <a:p>
            <a:pPr marL="0" indent="0">
              <a:buNone/>
            </a:pPr>
            <a:endParaRPr lang="fr-FR" sz="3600" dirty="0">
              <a:solidFill>
                <a:schemeClr val="accent5">
                  <a:lumMod val="50000"/>
                </a:schemeClr>
              </a:solidFill>
              <a:effectLst>
                <a:outerShdw blurRad="38100" dist="38100" dir="2700000" algn="tl">
                  <a:srgbClr val="000000">
                    <a:alpha val="43137"/>
                  </a:srgbClr>
                </a:outerShdw>
              </a:effectLst>
              <a:latin typeface="+mj-lt"/>
            </a:endParaRPr>
          </a:p>
          <a:p>
            <a:pPr marL="0" indent="0">
              <a:buNone/>
            </a:pPr>
            <a:endParaRPr lang="fr-FR" sz="3600" dirty="0">
              <a:solidFill>
                <a:schemeClr val="accent5">
                  <a:lumMod val="50000"/>
                </a:schemeClr>
              </a:solidFill>
              <a:effectLst>
                <a:outerShdw blurRad="38100" dist="38100" dir="2700000" algn="tl">
                  <a:srgbClr val="000000">
                    <a:alpha val="43137"/>
                  </a:srgbClr>
                </a:outerShdw>
              </a:effectLst>
              <a:latin typeface="+mj-lt"/>
            </a:endParaRPr>
          </a:p>
          <a:p>
            <a:pPr marL="0" indent="0">
              <a:buNone/>
            </a:pPr>
            <a:endParaRPr lang="fr-FR" sz="3600" dirty="0">
              <a:solidFill>
                <a:schemeClr val="accent5">
                  <a:lumMod val="50000"/>
                </a:schemeClr>
              </a:solidFill>
              <a:effectLst>
                <a:outerShdw blurRad="38100" dist="38100" dir="2700000" algn="tl">
                  <a:srgbClr val="000000">
                    <a:alpha val="43137"/>
                  </a:srgbClr>
                </a:outerShdw>
              </a:effectLst>
              <a:latin typeface="+mj-lt"/>
            </a:endParaRPr>
          </a:p>
          <a:p>
            <a:pPr marL="0" indent="0">
              <a:buNone/>
            </a:pPr>
            <a:endParaRPr lang="fr-FR" sz="3600" dirty="0">
              <a:solidFill>
                <a:schemeClr val="accent5">
                  <a:lumMod val="50000"/>
                </a:schemeClr>
              </a:solidFill>
              <a:effectLst>
                <a:outerShdw blurRad="38100" dist="38100" dir="2700000" algn="tl">
                  <a:srgbClr val="000000">
                    <a:alpha val="43137"/>
                  </a:srgbClr>
                </a:outerShdw>
              </a:effectLst>
              <a:latin typeface="+mj-lt"/>
            </a:endParaRPr>
          </a:p>
          <a:p>
            <a:pPr marL="0" indent="0">
              <a:buNone/>
            </a:pPr>
            <a:endParaRPr lang="fr-FR" sz="3600" dirty="0">
              <a:solidFill>
                <a:schemeClr val="accent5">
                  <a:lumMod val="50000"/>
                </a:schemeClr>
              </a:solidFill>
              <a:effectLst>
                <a:outerShdw blurRad="38100" dist="38100" dir="2700000" algn="tl">
                  <a:srgbClr val="000000">
                    <a:alpha val="43137"/>
                  </a:srgbClr>
                </a:outerShdw>
              </a:effectLst>
              <a:latin typeface="+mj-lt"/>
            </a:endParaRPr>
          </a:p>
          <a:p>
            <a:pPr marL="0" indent="0">
              <a:buNone/>
            </a:pPr>
            <a:endParaRPr lang="fr-FR" sz="3600" dirty="0">
              <a:solidFill>
                <a:schemeClr val="accent5">
                  <a:lumMod val="50000"/>
                </a:schemeClr>
              </a:solidFill>
              <a:effectLst>
                <a:outerShdw blurRad="38100" dist="38100" dir="2700000" algn="tl">
                  <a:srgbClr val="000000">
                    <a:alpha val="43137"/>
                  </a:srgbClr>
                </a:outerShdw>
              </a:effectLst>
              <a:latin typeface="+mj-lt"/>
            </a:endParaRPr>
          </a:p>
          <a:p>
            <a:pPr marL="0" indent="0">
              <a:buNone/>
            </a:pPr>
            <a:endParaRPr lang="fr-FR" sz="3600" dirty="0">
              <a:solidFill>
                <a:schemeClr val="accent5">
                  <a:lumMod val="50000"/>
                </a:schemeClr>
              </a:solidFill>
              <a:effectLst>
                <a:outerShdw blurRad="38100" dist="38100" dir="2700000" algn="tl">
                  <a:srgbClr val="000000">
                    <a:alpha val="43137"/>
                  </a:srgbClr>
                </a:outerShdw>
              </a:effectLst>
              <a:latin typeface="+mj-lt"/>
            </a:endParaRPr>
          </a:p>
          <a:p>
            <a:pPr marL="0" indent="0">
              <a:buNone/>
            </a:pPr>
            <a:endParaRPr lang="fr-FR" sz="3600" dirty="0">
              <a:solidFill>
                <a:schemeClr val="accent5">
                  <a:lumMod val="50000"/>
                </a:schemeClr>
              </a:solidFill>
              <a:effectLst>
                <a:outerShdw blurRad="38100" dist="38100" dir="2700000" algn="tl">
                  <a:srgbClr val="000000">
                    <a:alpha val="43137"/>
                  </a:srgbClr>
                </a:outerShdw>
              </a:effectLst>
              <a:latin typeface="+mj-lt"/>
            </a:endParaRPr>
          </a:p>
          <a:p>
            <a:pPr marL="0" indent="0">
              <a:buNone/>
            </a:pPr>
            <a:endParaRPr lang="fr-FR" sz="3600" dirty="0">
              <a:solidFill>
                <a:schemeClr val="accent5">
                  <a:lumMod val="50000"/>
                </a:schemeClr>
              </a:solidFill>
              <a:effectLst>
                <a:outerShdw blurRad="38100" dist="38100" dir="2700000" algn="tl">
                  <a:srgbClr val="000000">
                    <a:alpha val="43137"/>
                  </a:srgbClr>
                </a:outerShdw>
              </a:effectLst>
              <a:latin typeface="+mj-lt"/>
            </a:endParaRPr>
          </a:p>
          <a:p>
            <a:pPr marL="0" indent="0" algn="l">
              <a:buNone/>
            </a:pPr>
            <a:endParaRPr lang="fr-FR" sz="3600" dirty="0">
              <a:solidFill>
                <a:schemeClr val="accent5">
                  <a:lumMod val="50000"/>
                </a:schemeClr>
              </a:solidFill>
              <a:effectLst>
                <a:outerShdw blurRad="38100" dist="38100" dir="2700000" algn="tl">
                  <a:srgbClr val="000000">
                    <a:alpha val="43137"/>
                  </a:srgbClr>
                </a:outerShdw>
              </a:effectLst>
              <a:latin typeface="+mj-lt"/>
            </a:endParaRPr>
          </a:p>
        </p:txBody>
      </p:sp>
      <p:sp>
        <p:nvSpPr>
          <p:cNvPr id="8" name="Rectangle 7"/>
          <p:cNvSpPr/>
          <p:nvPr/>
        </p:nvSpPr>
        <p:spPr>
          <a:xfrm>
            <a:off x="10658475" y="-8546"/>
            <a:ext cx="1533525" cy="6334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9" name="Rectangle 20"/>
          <p:cNvSpPr txBox="1">
            <a:spLocks noChangeArrowheads="1"/>
          </p:cNvSpPr>
          <p:nvPr/>
        </p:nvSpPr>
        <p:spPr bwMode="gray">
          <a:xfrm>
            <a:off x="0" y="6342669"/>
            <a:ext cx="12192000" cy="523876"/>
          </a:xfrm>
          <a:prstGeom prst="rect">
            <a:avLst/>
          </a:prstGeom>
          <a:solidFill>
            <a:srgbClr val="00B050"/>
          </a:solidFill>
          <a:ln>
            <a:noFill/>
          </a:ln>
          <a:effectLst/>
          <a:extLst/>
        </p:spPr>
        <p:txBody>
          <a:bodyPr vert="horz" wrap="squar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9pPr>
          </a:lstStyle>
          <a:p>
            <a:r>
              <a:rPr lang="fr-FR" altLang="fr-FR" sz="1200" dirty="0">
                <a:solidFill>
                  <a:srgbClr val="FFFFFF"/>
                </a:solidFill>
              </a:rPr>
              <a:t>Organisation d’une opération de nettoyage manuel sur le littoral </a:t>
            </a:r>
            <a:r>
              <a:rPr lang="fr-FR" altLang="fr-FR" sz="1200" dirty="0" smtClean="0">
                <a:solidFill>
                  <a:srgbClr val="FFFFFF"/>
                </a:solidFill>
              </a:rPr>
              <a:t>landais                                                                                                                                                                   </a:t>
            </a:r>
            <a:endParaRPr lang="fr-FR" altLang="fr-FR" sz="1200" dirty="0">
              <a:solidFill>
                <a:srgbClr val="FFFFFF"/>
              </a:solidFill>
            </a:endParaRPr>
          </a:p>
        </p:txBody>
      </p:sp>
      <p:pic>
        <p:nvPicPr>
          <p:cNvPr id="10" name="Imag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6425" y="0"/>
            <a:ext cx="2695575" cy="905988"/>
          </a:xfrm>
          <a:prstGeom prst="rect">
            <a:avLst/>
          </a:prstGeom>
        </p:spPr>
      </p:pic>
      <p:graphicFrame>
        <p:nvGraphicFramePr>
          <p:cNvPr id="184" name="Objet 183"/>
          <p:cNvGraphicFramePr>
            <a:graphicFrameLocks noChangeAspect="1"/>
          </p:cNvGraphicFramePr>
          <p:nvPr>
            <p:extLst>
              <p:ext uri="{D42A27DB-BD31-4B8C-83A1-F6EECF244321}">
                <p14:modId xmlns:p14="http://schemas.microsoft.com/office/powerpoint/2010/main" val="1312632695"/>
              </p:ext>
            </p:extLst>
          </p:nvPr>
        </p:nvGraphicFramePr>
        <p:xfrm>
          <a:off x="733425" y="580837"/>
          <a:ext cx="8667749" cy="5667375"/>
        </p:xfrm>
        <a:graphic>
          <a:graphicData uri="http://schemas.openxmlformats.org/presentationml/2006/ole">
            <mc:AlternateContent xmlns:mc="http://schemas.openxmlformats.org/markup-compatibility/2006">
              <mc:Choice xmlns:v="urn:schemas-microsoft-com:vml" Requires="v">
                <p:oleObj spid="_x0000_s2306" name="Acrobat Document" r:id="rId4" imgW="8019856" imgH="5667139" progId="AcroExch.Document.DC">
                  <p:embed/>
                </p:oleObj>
              </mc:Choice>
              <mc:Fallback>
                <p:oleObj name="Acrobat Document" r:id="rId4" imgW="8019856" imgH="5667139" progId="AcroExch.Document.DC">
                  <p:embed/>
                  <p:pic>
                    <p:nvPicPr>
                      <p:cNvPr id="0" name=""/>
                      <p:cNvPicPr/>
                      <p:nvPr/>
                    </p:nvPicPr>
                    <p:blipFill>
                      <a:blip r:embed="rId5"/>
                      <a:stretch>
                        <a:fillRect/>
                      </a:stretch>
                    </p:blipFill>
                    <p:spPr>
                      <a:xfrm>
                        <a:off x="733425" y="580837"/>
                        <a:ext cx="8667749" cy="5667375"/>
                      </a:xfrm>
                      <a:prstGeom prst="rect">
                        <a:avLst/>
                      </a:prstGeom>
                    </p:spPr>
                  </p:pic>
                </p:oleObj>
              </mc:Fallback>
            </mc:AlternateContent>
          </a:graphicData>
        </a:graphic>
      </p:graphicFrame>
      <p:sp>
        <p:nvSpPr>
          <p:cNvPr id="2199" name="ZoneTexte 2198"/>
          <p:cNvSpPr txBox="1"/>
          <p:nvPr/>
        </p:nvSpPr>
        <p:spPr>
          <a:xfrm>
            <a:off x="495300" y="123825"/>
            <a:ext cx="3714750" cy="369332"/>
          </a:xfrm>
          <a:prstGeom prst="rect">
            <a:avLst/>
          </a:prstGeom>
          <a:noFill/>
        </p:spPr>
        <p:txBody>
          <a:bodyPr wrap="square" rtlCol="0">
            <a:spAutoFit/>
          </a:bodyPr>
          <a:lstStyle/>
          <a:p>
            <a:r>
              <a:rPr lang="fr-FR" dirty="0" smtClean="0"/>
              <a:t>ANNEXE -2 </a:t>
            </a:r>
            <a:endParaRPr lang="fr-FR" dirty="0"/>
          </a:p>
        </p:txBody>
      </p:sp>
    </p:spTree>
    <p:extLst>
      <p:ext uri="{BB962C8B-B14F-4D97-AF65-F5344CB8AC3E}">
        <p14:creationId xmlns:p14="http://schemas.microsoft.com/office/powerpoint/2010/main" val="42640757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47675" y="283847"/>
            <a:ext cx="3390900" cy="622141"/>
          </a:xfrm>
        </p:spPr>
        <p:txBody>
          <a:bodyPr>
            <a:normAutofit/>
          </a:bodyPr>
          <a:lstStyle/>
          <a:p>
            <a:r>
              <a:rPr lang="fr-FR" sz="3600" dirty="0" smtClean="0">
                <a:solidFill>
                  <a:schemeClr val="accent5">
                    <a:lumMod val="50000"/>
                  </a:schemeClr>
                </a:solidFill>
                <a:effectLst>
                  <a:outerShdw blurRad="38100" dist="38100" dir="2700000" algn="tl">
                    <a:srgbClr val="000000">
                      <a:alpha val="43137"/>
                    </a:srgbClr>
                  </a:outerShdw>
                </a:effectLst>
              </a:rPr>
              <a:t>Sommaire </a:t>
            </a:r>
            <a:endParaRPr lang="fr-FR" sz="3600" dirty="0">
              <a:solidFill>
                <a:schemeClr val="accent5">
                  <a:lumMod val="50000"/>
                </a:schemeClr>
              </a:solidFill>
              <a:effectLst>
                <a:outerShdw blurRad="38100" dist="38100" dir="2700000" algn="tl">
                  <a:srgbClr val="000000">
                    <a:alpha val="43137"/>
                  </a:srgbClr>
                </a:outerShdw>
              </a:effectLst>
            </a:endParaRPr>
          </a:p>
        </p:txBody>
      </p:sp>
      <p:sp>
        <p:nvSpPr>
          <p:cNvPr id="8" name="Rectangle 20"/>
          <p:cNvSpPr txBox="1">
            <a:spLocks noChangeArrowheads="1"/>
          </p:cNvSpPr>
          <p:nvPr/>
        </p:nvSpPr>
        <p:spPr bwMode="gray">
          <a:xfrm>
            <a:off x="0" y="6334124"/>
            <a:ext cx="12192000" cy="523876"/>
          </a:xfrm>
          <a:prstGeom prst="rect">
            <a:avLst/>
          </a:prstGeom>
          <a:solidFill>
            <a:srgbClr val="00B050"/>
          </a:solidFill>
          <a:ln>
            <a:noFill/>
          </a:ln>
          <a:effectLst/>
          <a:extLst/>
        </p:spPr>
        <p:txBody>
          <a:bodyPr vert="horz" wrap="squar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9pPr>
          </a:lstStyle>
          <a:p>
            <a:r>
              <a:rPr lang="fr-FR" altLang="fr-FR" sz="1200" dirty="0">
                <a:solidFill>
                  <a:srgbClr val="FFFFFF"/>
                </a:solidFill>
              </a:rPr>
              <a:t>Organisation d’une opération de nettoyage manuel sur le littoral </a:t>
            </a:r>
            <a:r>
              <a:rPr lang="fr-FR" altLang="fr-FR" sz="1200" dirty="0" smtClean="0">
                <a:solidFill>
                  <a:srgbClr val="FFFFFF"/>
                </a:solidFill>
              </a:rPr>
              <a:t>landais                                                                                                                                                        </a:t>
            </a:r>
            <a:endParaRPr lang="fr-FR" altLang="fr-FR" sz="1200" dirty="0">
              <a:solidFill>
                <a:srgbClr val="FFFFFF"/>
              </a:solidFill>
            </a:endParaRPr>
          </a:p>
        </p:txBody>
      </p:sp>
      <p:sp>
        <p:nvSpPr>
          <p:cNvPr id="10" name="Rectangle 9"/>
          <p:cNvSpPr/>
          <p:nvPr/>
        </p:nvSpPr>
        <p:spPr>
          <a:xfrm>
            <a:off x="10658475" y="0"/>
            <a:ext cx="1533525" cy="6334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9496425" y="0"/>
            <a:ext cx="2695575" cy="905988"/>
          </a:xfrm>
          <a:prstGeom prst="rect">
            <a:avLst/>
          </a:prstGeom>
        </p:spPr>
      </p:pic>
      <p:sp>
        <p:nvSpPr>
          <p:cNvPr id="3" name="ZoneTexte 2"/>
          <p:cNvSpPr txBox="1"/>
          <p:nvPr/>
        </p:nvSpPr>
        <p:spPr>
          <a:xfrm>
            <a:off x="247828" y="928214"/>
            <a:ext cx="10410647" cy="6032421"/>
          </a:xfrm>
          <a:prstGeom prst="rect">
            <a:avLst/>
          </a:prstGeom>
          <a:noFill/>
        </p:spPr>
        <p:txBody>
          <a:bodyPr wrap="square" rtlCol="0">
            <a:spAutoFit/>
          </a:bodyPr>
          <a:lstStyle/>
          <a:p>
            <a:r>
              <a:rPr lang="fr-FR" sz="1200" b="1" dirty="0" smtClean="0">
                <a:solidFill>
                  <a:srgbClr val="002060"/>
                </a:solidFill>
              </a:rPr>
              <a:t>1- Présentation…………………………………………………………………………………………………………………………………………………………………………..3</a:t>
            </a:r>
          </a:p>
          <a:p>
            <a:endParaRPr lang="fr-FR" sz="1200" b="1" dirty="0" smtClean="0">
              <a:solidFill>
                <a:srgbClr val="002060"/>
              </a:solidFill>
            </a:endParaRPr>
          </a:p>
          <a:p>
            <a:r>
              <a:rPr lang="fr-FR" sz="1200" b="1" dirty="0" smtClean="0">
                <a:solidFill>
                  <a:srgbClr val="002060"/>
                </a:solidFill>
              </a:rPr>
              <a:t>2- Organisation d’une collecte……….…………………………….…………………………………………………………………………………………………………....4</a:t>
            </a:r>
          </a:p>
          <a:p>
            <a:r>
              <a:rPr lang="fr-FR" sz="1200" b="1" dirty="0">
                <a:solidFill>
                  <a:srgbClr val="002060"/>
                </a:solidFill>
              </a:rPr>
              <a:t>	</a:t>
            </a:r>
            <a:r>
              <a:rPr lang="fr-FR" sz="1200" b="1" dirty="0" smtClean="0">
                <a:solidFill>
                  <a:srgbClr val="002060"/>
                </a:solidFill>
              </a:rPr>
              <a:t>2.1- Contacts préalables…………………………………………………………………………………………………………………….…………………..</a:t>
            </a:r>
            <a:r>
              <a:rPr lang="fr-FR" sz="1200" b="1" dirty="0">
                <a:solidFill>
                  <a:srgbClr val="002060"/>
                </a:solidFill>
              </a:rPr>
              <a:t>4</a:t>
            </a:r>
            <a:endParaRPr lang="fr-FR" sz="1200" b="1" dirty="0" smtClean="0">
              <a:solidFill>
                <a:srgbClr val="002060"/>
              </a:solidFill>
            </a:endParaRPr>
          </a:p>
          <a:p>
            <a:r>
              <a:rPr lang="fr-FR" sz="1200" b="1" dirty="0">
                <a:solidFill>
                  <a:srgbClr val="002060"/>
                </a:solidFill>
              </a:rPr>
              <a:t>	</a:t>
            </a:r>
            <a:r>
              <a:rPr lang="fr-FR" sz="1200" b="1" dirty="0" smtClean="0">
                <a:solidFill>
                  <a:srgbClr val="002060"/>
                </a:solidFill>
              </a:rPr>
              <a:t>	2.1.1- Mairies …………………………………………………………………………………………………………….………………………</a:t>
            </a:r>
            <a:r>
              <a:rPr lang="fr-FR" sz="1200" b="1" dirty="0">
                <a:solidFill>
                  <a:srgbClr val="002060"/>
                </a:solidFill>
              </a:rPr>
              <a:t>4</a:t>
            </a:r>
            <a:endParaRPr lang="fr-FR" sz="1200" b="1" dirty="0" smtClean="0">
              <a:solidFill>
                <a:srgbClr val="002060"/>
              </a:solidFill>
            </a:endParaRPr>
          </a:p>
          <a:p>
            <a:r>
              <a:rPr lang="fr-FR" sz="1200" b="1" dirty="0">
                <a:solidFill>
                  <a:srgbClr val="002060"/>
                </a:solidFill>
              </a:rPr>
              <a:t>	</a:t>
            </a:r>
            <a:r>
              <a:rPr lang="fr-FR" sz="1200" b="1" dirty="0" smtClean="0">
                <a:solidFill>
                  <a:srgbClr val="002060"/>
                </a:solidFill>
              </a:rPr>
              <a:t>	2.1.2- Cas d’un site classé………………………………………………………………………………….……………………………….4</a:t>
            </a:r>
          </a:p>
          <a:p>
            <a:r>
              <a:rPr lang="fr-FR" sz="1200" b="1" dirty="0">
                <a:solidFill>
                  <a:srgbClr val="002060"/>
                </a:solidFill>
              </a:rPr>
              <a:t>	</a:t>
            </a:r>
            <a:r>
              <a:rPr lang="fr-FR" sz="1200" b="1" dirty="0" smtClean="0">
                <a:solidFill>
                  <a:srgbClr val="002060"/>
                </a:solidFill>
              </a:rPr>
              <a:t>2.2- Préparer son intervention ………………………………………………………………………………………………...……………………………5</a:t>
            </a:r>
          </a:p>
          <a:p>
            <a:r>
              <a:rPr lang="fr-FR" sz="1200" b="1" dirty="0">
                <a:solidFill>
                  <a:srgbClr val="002060"/>
                </a:solidFill>
              </a:rPr>
              <a:t>	</a:t>
            </a:r>
            <a:r>
              <a:rPr lang="fr-FR" sz="1200" b="1" dirty="0" smtClean="0">
                <a:solidFill>
                  <a:srgbClr val="002060"/>
                </a:solidFill>
              </a:rPr>
              <a:t>	2.2.1- Choix du lieu…………………………………………………………………………………………………………………………….5</a:t>
            </a:r>
          </a:p>
          <a:p>
            <a:r>
              <a:rPr lang="fr-FR" sz="1200" b="1" dirty="0">
                <a:solidFill>
                  <a:srgbClr val="002060"/>
                </a:solidFill>
              </a:rPr>
              <a:t>	</a:t>
            </a:r>
            <a:r>
              <a:rPr lang="fr-FR" sz="1200" b="1" dirty="0" smtClean="0">
                <a:solidFill>
                  <a:srgbClr val="002060"/>
                </a:solidFill>
              </a:rPr>
              <a:t>	2.2.2- Horaires et coefficients de marée…………………………………………………………………………………………….5</a:t>
            </a:r>
          </a:p>
          <a:p>
            <a:r>
              <a:rPr lang="fr-FR" sz="1200" b="1" dirty="0">
                <a:solidFill>
                  <a:srgbClr val="002060"/>
                </a:solidFill>
              </a:rPr>
              <a:t>	</a:t>
            </a:r>
            <a:r>
              <a:rPr lang="fr-FR" sz="1200" b="1" dirty="0" smtClean="0">
                <a:solidFill>
                  <a:srgbClr val="002060"/>
                </a:solidFill>
              </a:rPr>
              <a:t>	2.2.3- Conditions météorologiques……………………………………………………………………………………………………6</a:t>
            </a:r>
          </a:p>
          <a:p>
            <a:endParaRPr lang="fr-FR" sz="1200" b="1" dirty="0" smtClean="0">
              <a:solidFill>
                <a:srgbClr val="002060"/>
              </a:solidFill>
            </a:endParaRPr>
          </a:p>
          <a:p>
            <a:r>
              <a:rPr lang="fr-FR" sz="1200" b="1" dirty="0" smtClean="0">
                <a:solidFill>
                  <a:srgbClr val="002060"/>
                </a:solidFill>
              </a:rPr>
              <a:t>3- La fiche </a:t>
            </a:r>
            <a:r>
              <a:rPr lang="fr-FR" sz="1200" b="1" dirty="0" smtClean="0">
                <a:solidFill>
                  <a:schemeClr val="accent5">
                    <a:lumMod val="50000"/>
                  </a:schemeClr>
                </a:solidFill>
              </a:rPr>
              <a:t>de demande </a:t>
            </a:r>
            <a:r>
              <a:rPr lang="fr-FR" sz="1200" b="1" dirty="0" smtClean="0">
                <a:solidFill>
                  <a:srgbClr val="002060"/>
                </a:solidFill>
              </a:rPr>
              <a:t>d’autorisation…………………………………………………………………........................................................................7</a:t>
            </a:r>
            <a:endParaRPr lang="fr-FR" sz="1200" b="1" dirty="0">
              <a:solidFill>
                <a:srgbClr val="002060"/>
              </a:solidFill>
            </a:endParaRPr>
          </a:p>
          <a:p>
            <a:endParaRPr lang="fr-FR" sz="1200" b="1" dirty="0" smtClean="0">
              <a:solidFill>
                <a:srgbClr val="002060"/>
              </a:solidFill>
            </a:endParaRPr>
          </a:p>
          <a:p>
            <a:r>
              <a:rPr lang="fr-FR" sz="1200" b="1" dirty="0" smtClean="0">
                <a:solidFill>
                  <a:srgbClr val="002060"/>
                </a:solidFill>
              </a:rPr>
              <a:t>4- La charte de bonne conduite……………………………………………………………………………………….............................................................8</a:t>
            </a:r>
          </a:p>
          <a:p>
            <a:r>
              <a:rPr lang="fr-FR" sz="1200" b="1" dirty="0">
                <a:solidFill>
                  <a:srgbClr val="002060"/>
                </a:solidFill>
              </a:rPr>
              <a:t>	</a:t>
            </a:r>
            <a:r>
              <a:rPr lang="fr-FR" sz="1200" b="1" dirty="0" smtClean="0">
                <a:solidFill>
                  <a:srgbClr val="002060"/>
                </a:solidFill>
              </a:rPr>
              <a:t>4.1- Respect de l’environnement……………………………………………………………………………………………………………………………8</a:t>
            </a:r>
          </a:p>
          <a:p>
            <a:r>
              <a:rPr lang="fr-FR" sz="1200" b="1" dirty="0">
                <a:solidFill>
                  <a:srgbClr val="002060"/>
                </a:solidFill>
              </a:rPr>
              <a:t>	</a:t>
            </a:r>
            <a:r>
              <a:rPr lang="fr-FR" sz="1200" b="1" dirty="0" smtClean="0">
                <a:solidFill>
                  <a:srgbClr val="002060"/>
                </a:solidFill>
              </a:rPr>
              <a:t>4.2- Respect des consignes de sécurité………………………………………………………………………………………………………………….9</a:t>
            </a:r>
          </a:p>
          <a:p>
            <a:endParaRPr lang="fr-FR" sz="1200" b="1" dirty="0" smtClean="0">
              <a:solidFill>
                <a:srgbClr val="002060"/>
              </a:solidFill>
            </a:endParaRPr>
          </a:p>
          <a:p>
            <a:r>
              <a:rPr lang="fr-FR" sz="1200" b="1" dirty="0" smtClean="0">
                <a:solidFill>
                  <a:srgbClr val="002060"/>
                </a:solidFill>
              </a:rPr>
              <a:t>5- Procédure en cas de présence d’hydrocarbures et de mammifères échoués…………………………………………………………………………10</a:t>
            </a:r>
          </a:p>
          <a:p>
            <a:endParaRPr lang="fr-FR" sz="1200" b="1" dirty="0" smtClean="0">
              <a:solidFill>
                <a:srgbClr val="002060"/>
              </a:solidFill>
            </a:endParaRPr>
          </a:p>
          <a:p>
            <a:r>
              <a:rPr lang="fr-FR" sz="1200" b="1" dirty="0">
                <a:solidFill>
                  <a:srgbClr val="002060"/>
                </a:solidFill>
              </a:rPr>
              <a:t>6</a:t>
            </a:r>
            <a:r>
              <a:rPr lang="fr-FR" sz="1200" b="1" dirty="0" smtClean="0">
                <a:solidFill>
                  <a:srgbClr val="002060"/>
                </a:solidFill>
              </a:rPr>
              <a:t>- Bilan de la collecte et tri des déchets ……………………………………………………………………………………………………………………………………11</a:t>
            </a:r>
          </a:p>
          <a:p>
            <a:endParaRPr lang="fr-FR" sz="1200" b="1" dirty="0">
              <a:solidFill>
                <a:srgbClr val="002060"/>
              </a:solidFill>
            </a:endParaRPr>
          </a:p>
          <a:p>
            <a:r>
              <a:rPr lang="fr-FR" sz="1200" b="1" dirty="0">
                <a:solidFill>
                  <a:srgbClr val="002060"/>
                </a:solidFill>
              </a:rPr>
              <a:t>7</a:t>
            </a:r>
            <a:r>
              <a:rPr lang="fr-FR" sz="1200" b="1" dirty="0" smtClean="0">
                <a:solidFill>
                  <a:srgbClr val="002060"/>
                </a:solidFill>
              </a:rPr>
              <a:t>- Evacuation des déchets collectés…………………………………………………………………………………………………………………………………………..12</a:t>
            </a:r>
          </a:p>
          <a:p>
            <a:endParaRPr lang="fr-FR" sz="1200" b="1" dirty="0">
              <a:solidFill>
                <a:srgbClr val="002060"/>
              </a:solidFill>
            </a:endParaRPr>
          </a:p>
          <a:p>
            <a:r>
              <a:rPr lang="fr-FR" sz="1200" b="1" dirty="0" smtClean="0">
                <a:solidFill>
                  <a:srgbClr val="002060"/>
                </a:solidFill>
              </a:rPr>
              <a:t>8- Contacts……………………………………………………………………………………………………………………………………………………………………………......13</a:t>
            </a:r>
          </a:p>
          <a:p>
            <a:endParaRPr lang="fr-FR" sz="1200" dirty="0">
              <a:solidFill>
                <a:srgbClr val="002060"/>
              </a:solidFill>
            </a:endParaRPr>
          </a:p>
          <a:p>
            <a:r>
              <a:rPr lang="fr-FR" sz="1200" dirty="0" smtClean="0">
                <a:solidFill>
                  <a:srgbClr val="002060"/>
                </a:solidFill>
              </a:rPr>
              <a:t>Annexe 1- Plaquette explicative de l’opération de nettoyage différencié du littoral landais</a:t>
            </a:r>
          </a:p>
          <a:p>
            <a:endParaRPr lang="fr-FR" sz="1200" dirty="0">
              <a:solidFill>
                <a:srgbClr val="002060"/>
              </a:solidFill>
            </a:endParaRPr>
          </a:p>
          <a:p>
            <a:r>
              <a:rPr lang="fr-FR" sz="1200" dirty="0" smtClean="0">
                <a:solidFill>
                  <a:srgbClr val="002060"/>
                </a:solidFill>
              </a:rPr>
              <a:t>Annexe 2- Procédure échouage</a:t>
            </a:r>
            <a:endParaRPr lang="fr-FR" sz="1200" dirty="0">
              <a:solidFill>
                <a:srgbClr val="002060"/>
              </a:solidFill>
            </a:endParaRPr>
          </a:p>
          <a:p>
            <a:endParaRPr lang="fr-FR" sz="1400" dirty="0" smtClean="0"/>
          </a:p>
          <a:p>
            <a:endParaRPr lang="fr-FR" dirty="0"/>
          </a:p>
          <a:p>
            <a:endParaRPr lang="fr-FR" dirty="0" smtClean="0"/>
          </a:p>
        </p:txBody>
      </p:sp>
      <p:sp>
        <p:nvSpPr>
          <p:cNvPr id="4" name="Espace réservé du numéro de diapositive 3"/>
          <p:cNvSpPr>
            <a:spLocks noGrp="1"/>
          </p:cNvSpPr>
          <p:nvPr>
            <p:ph type="sldNum" sz="quarter" idx="12"/>
          </p:nvPr>
        </p:nvSpPr>
        <p:spPr/>
        <p:txBody>
          <a:bodyPr/>
          <a:lstStyle/>
          <a:p>
            <a:fld id="{DF4CB1C9-9064-4704-ACFD-B0829A3CD3FA}" type="slidenum">
              <a:rPr lang="fr-FR" smtClean="0">
                <a:solidFill>
                  <a:schemeClr val="bg1"/>
                </a:solidFill>
              </a:rPr>
              <a:t>2</a:t>
            </a:fld>
            <a:endParaRPr lang="fr-FR" dirty="0">
              <a:solidFill>
                <a:schemeClr val="bg1"/>
              </a:solidFill>
            </a:endParaRPr>
          </a:p>
        </p:txBody>
      </p:sp>
    </p:spTree>
    <p:extLst>
      <p:ext uri="{BB962C8B-B14F-4D97-AF65-F5344CB8AC3E}">
        <p14:creationId xmlns:p14="http://schemas.microsoft.com/office/powerpoint/2010/main" val="251860905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47675" y="283847"/>
            <a:ext cx="3390900" cy="622141"/>
          </a:xfrm>
        </p:spPr>
        <p:txBody>
          <a:bodyPr>
            <a:normAutofit/>
          </a:bodyPr>
          <a:lstStyle/>
          <a:p>
            <a:r>
              <a:rPr lang="fr-FR" sz="3600" dirty="0" smtClean="0">
                <a:solidFill>
                  <a:schemeClr val="accent5">
                    <a:lumMod val="50000"/>
                  </a:schemeClr>
                </a:solidFill>
                <a:effectLst>
                  <a:outerShdw blurRad="38100" dist="38100" dir="2700000" algn="tl">
                    <a:srgbClr val="000000">
                      <a:alpha val="43137"/>
                    </a:srgbClr>
                  </a:outerShdw>
                </a:effectLst>
              </a:rPr>
              <a:t>1- Présentation</a:t>
            </a:r>
            <a:endParaRPr lang="fr-FR" sz="3600" dirty="0">
              <a:solidFill>
                <a:schemeClr val="accent5">
                  <a:lumMod val="50000"/>
                </a:schemeClr>
              </a:solidFill>
              <a:effectLst>
                <a:outerShdw blurRad="38100" dist="38100" dir="2700000" algn="tl">
                  <a:srgbClr val="000000">
                    <a:alpha val="43137"/>
                  </a:srgbClr>
                </a:outerShdw>
              </a:effectLst>
            </a:endParaRPr>
          </a:p>
        </p:txBody>
      </p:sp>
      <p:sp>
        <p:nvSpPr>
          <p:cNvPr id="8" name="Rectangle 20"/>
          <p:cNvSpPr txBox="1">
            <a:spLocks noChangeArrowheads="1"/>
          </p:cNvSpPr>
          <p:nvPr/>
        </p:nvSpPr>
        <p:spPr bwMode="gray">
          <a:xfrm>
            <a:off x="0" y="6342669"/>
            <a:ext cx="12192000" cy="523876"/>
          </a:xfrm>
          <a:prstGeom prst="rect">
            <a:avLst/>
          </a:prstGeom>
          <a:solidFill>
            <a:srgbClr val="00B050"/>
          </a:solidFill>
          <a:ln>
            <a:noFill/>
          </a:ln>
          <a:effectLst/>
          <a:extLst/>
        </p:spPr>
        <p:txBody>
          <a:bodyPr vert="horz" wrap="squar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9pPr>
          </a:lstStyle>
          <a:p>
            <a:r>
              <a:rPr lang="fr-FR" altLang="fr-FR" sz="1200" dirty="0">
                <a:solidFill>
                  <a:srgbClr val="FFFFFF"/>
                </a:solidFill>
              </a:rPr>
              <a:t>Organisation d’une opération de nettoyage manuel sur le littoral </a:t>
            </a:r>
            <a:r>
              <a:rPr lang="fr-FR" altLang="fr-FR" sz="1200" dirty="0" smtClean="0">
                <a:solidFill>
                  <a:srgbClr val="FFFFFF"/>
                </a:solidFill>
              </a:rPr>
              <a:t>landais                                                                                                                                                                   </a:t>
            </a:r>
            <a:endParaRPr lang="fr-FR" altLang="fr-FR" sz="1200" dirty="0">
              <a:solidFill>
                <a:srgbClr val="FFFFFF"/>
              </a:solidFill>
            </a:endParaRPr>
          </a:p>
        </p:txBody>
      </p:sp>
      <p:sp>
        <p:nvSpPr>
          <p:cNvPr id="10" name="Rectangle 9"/>
          <p:cNvSpPr/>
          <p:nvPr/>
        </p:nvSpPr>
        <p:spPr>
          <a:xfrm>
            <a:off x="10658475" y="-8547"/>
            <a:ext cx="1533525" cy="6351215"/>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6425" y="0"/>
            <a:ext cx="2695575" cy="905988"/>
          </a:xfrm>
          <a:prstGeom prst="rect">
            <a:avLst/>
          </a:prstGeom>
        </p:spPr>
      </p:pic>
      <p:sp>
        <p:nvSpPr>
          <p:cNvPr id="3" name="ZoneTexte 2"/>
          <p:cNvSpPr txBox="1"/>
          <p:nvPr/>
        </p:nvSpPr>
        <p:spPr>
          <a:xfrm>
            <a:off x="447675" y="1123951"/>
            <a:ext cx="9771592" cy="5693866"/>
          </a:xfrm>
          <a:prstGeom prst="rect">
            <a:avLst/>
          </a:prstGeom>
          <a:noFill/>
        </p:spPr>
        <p:txBody>
          <a:bodyPr wrap="square" rtlCol="0">
            <a:spAutoFit/>
          </a:bodyPr>
          <a:lstStyle/>
          <a:p>
            <a:pPr algn="just"/>
            <a:r>
              <a:rPr lang="fr-FR" sz="1400" strike="sngStrike" dirty="0">
                <a:solidFill>
                  <a:schemeClr val="bg1"/>
                </a:solidFill>
              </a:rPr>
              <a:t>	</a:t>
            </a:r>
            <a:r>
              <a:rPr lang="fr-FR" sz="1400" dirty="0" smtClean="0">
                <a:solidFill>
                  <a:schemeClr val="accent5">
                    <a:lumMod val="50000"/>
                  </a:schemeClr>
                </a:solidFill>
              </a:rPr>
              <a:t>Le littoral landais fait </a:t>
            </a:r>
            <a:r>
              <a:rPr lang="fr-FR" sz="1400" dirty="0">
                <a:solidFill>
                  <a:schemeClr val="accent5">
                    <a:lumMod val="50000"/>
                  </a:schemeClr>
                </a:solidFill>
              </a:rPr>
              <a:t>l’objet d’apports divers et </a:t>
            </a:r>
            <a:r>
              <a:rPr lang="fr-FR" sz="1400" dirty="0" smtClean="0">
                <a:solidFill>
                  <a:schemeClr val="accent5">
                    <a:lumMod val="50000"/>
                  </a:schemeClr>
                </a:solidFill>
              </a:rPr>
              <a:t>significatifs </a:t>
            </a:r>
            <a:r>
              <a:rPr lang="fr-FR" sz="1400" dirty="0">
                <a:solidFill>
                  <a:schemeClr val="accent5">
                    <a:lumMod val="50000"/>
                  </a:schemeClr>
                </a:solidFill>
              </a:rPr>
              <a:t>véhiculés par </a:t>
            </a:r>
            <a:r>
              <a:rPr lang="fr-FR" sz="1400" dirty="0" smtClean="0">
                <a:solidFill>
                  <a:schemeClr val="accent5">
                    <a:lumMod val="50000"/>
                  </a:schemeClr>
                </a:solidFill>
              </a:rPr>
              <a:t>l’océan </a:t>
            </a:r>
            <a:r>
              <a:rPr lang="fr-FR" sz="1400" dirty="0">
                <a:solidFill>
                  <a:schemeClr val="accent5">
                    <a:lumMod val="50000"/>
                  </a:schemeClr>
                </a:solidFill>
              </a:rPr>
              <a:t>ou abandonnés sur la </a:t>
            </a:r>
            <a:r>
              <a:rPr lang="fr-FR" sz="1400" dirty="0" smtClean="0">
                <a:solidFill>
                  <a:schemeClr val="accent5">
                    <a:lumMod val="50000"/>
                  </a:schemeClr>
                </a:solidFill>
              </a:rPr>
              <a:t>plage </a:t>
            </a:r>
            <a:r>
              <a:rPr lang="fr-FR" sz="1400" dirty="0">
                <a:solidFill>
                  <a:schemeClr val="accent5">
                    <a:lumMod val="50000"/>
                  </a:schemeClr>
                </a:solidFill>
              </a:rPr>
              <a:t>et dont les origines peuvent </a:t>
            </a:r>
            <a:r>
              <a:rPr lang="fr-FR" sz="1400" dirty="0" smtClean="0">
                <a:solidFill>
                  <a:schemeClr val="accent5">
                    <a:lumMod val="50000"/>
                  </a:schemeClr>
                </a:solidFill>
              </a:rPr>
              <a:t>être multiples. </a:t>
            </a:r>
            <a:endParaRPr lang="fr-FR" sz="1400" dirty="0">
              <a:solidFill>
                <a:schemeClr val="accent5">
                  <a:lumMod val="50000"/>
                </a:schemeClr>
              </a:solidFill>
            </a:endParaRPr>
          </a:p>
          <a:p>
            <a:pPr algn="just"/>
            <a:endParaRPr lang="fr-FR" sz="1400" dirty="0">
              <a:solidFill>
                <a:schemeClr val="accent5">
                  <a:lumMod val="50000"/>
                </a:schemeClr>
              </a:solidFill>
            </a:endParaRPr>
          </a:p>
          <a:p>
            <a:pPr algn="just"/>
            <a:r>
              <a:rPr lang="fr-FR" sz="1400" dirty="0" smtClean="0">
                <a:solidFill>
                  <a:schemeClr val="accent5">
                    <a:lumMod val="50000"/>
                  </a:schemeClr>
                </a:solidFill>
              </a:rPr>
              <a:t>Les apports de déchets d’origines anthropiques, soit issus de l’activité humaine, sont sources de pollutions majeures avec de multiples impacts sur les milieux.</a:t>
            </a:r>
          </a:p>
          <a:p>
            <a:pPr algn="just"/>
            <a:endParaRPr lang="fr-FR" sz="1400" dirty="0">
              <a:solidFill>
                <a:schemeClr val="accent5">
                  <a:lumMod val="50000"/>
                </a:schemeClr>
              </a:solidFill>
            </a:endParaRPr>
          </a:p>
          <a:p>
            <a:pPr algn="just"/>
            <a:r>
              <a:rPr lang="fr-FR" sz="1400" dirty="0" smtClean="0">
                <a:solidFill>
                  <a:schemeClr val="accent5">
                    <a:lumMod val="50000"/>
                  </a:schemeClr>
                </a:solidFill>
              </a:rPr>
              <a:t>En ce sens et à l’échelle des 106 kilomètres du littoral landais, le Département des Landes et l’ensemble des Communes du littoral landais se sont regroupés au sein du Syndicat Mixte du Littoral </a:t>
            </a:r>
            <a:r>
              <a:rPr lang="fr-FR" sz="1400" dirty="0">
                <a:solidFill>
                  <a:schemeClr val="accent5">
                    <a:lumMod val="50000"/>
                  </a:schemeClr>
                </a:solidFill>
              </a:rPr>
              <a:t>L</a:t>
            </a:r>
            <a:r>
              <a:rPr lang="fr-FR" sz="1400" dirty="0" smtClean="0">
                <a:solidFill>
                  <a:schemeClr val="accent5">
                    <a:lumMod val="50000"/>
                  </a:schemeClr>
                </a:solidFill>
              </a:rPr>
              <a:t>andais avec des objectifs majeurs, parmi lesquels le nettoyage différencié du littoral.</a:t>
            </a:r>
          </a:p>
          <a:p>
            <a:pPr algn="just"/>
            <a:endParaRPr lang="fr-FR" sz="1400" dirty="0" smtClean="0">
              <a:solidFill>
                <a:schemeClr val="accent5">
                  <a:lumMod val="50000"/>
                </a:schemeClr>
              </a:solidFill>
            </a:endParaRPr>
          </a:p>
          <a:p>
            <a:pPr algn="just"/>
            <a:r>
              <a:rPr lang="fr-FR" sz="1400" dirty="0" smtClean="0">
                <a:solidFill>
                  <a:schemeClr val="accent5">
                    <a:lumMod val="50000"/>
                  </a:schemeClr>
                </a:solidFill>
              </a:rPr>
              <a:t>Ainsi, une opération dite de « nettoyage différencié du littoral landais » est  menée depuis 1992 et consiste à nettoyer manuellement ou mécaniquement le littoral landais, en adaptant les modalités de nettoyage selon les saisons et les secteurs à traiter, tout en limitant les impacts sur le milieu dunaire. (Une plaquette explicative est présentée en annexe 1 à ce manuel).</a:t>
            </a:r>
          </a:p>
          <a:p>
            <a:pPr algn="just"/>
            <a:endParaRPr lang="fr-FR" sz="1400" dirty="0" smtClean="0">
              <a:solidFill>
                <a:schemeClr val="accent5">
                  <a:lumMod val="50000"/>
                </a:schemeClr>
              </a:solidFill>
            </a:endParaRPr>
          </a:p>
          <a:p>
            <a:pPr algn="just"/>
            <a:r>
              <a:rPr lang="fr-FR" sz="1400" dirty="0" smtClean="0">
                <a:solidFill>
                  <a:schemeClr val="accent5">
                    <a:lumMod val="50000"/>
                  </a:schemeClr>
                </a:solidFill>
              </a:rPr>
              <a:t>Le Syndicat Mixte du Littoral Landais encourage toutes les initiatives visant à protéger ce bien commun que représente le littoral.</a:t>
            </a:r>
          </a:p>
          <a:p>
            <a:pPr algn="just"/>
            <a:endParaRPr lang="fr-FR" sz="1400" dirty="0" smtClean="0">
              <a:solidFill>
                <a:schemeClr val="accent5">
                  <a:lumMod val="50000"/>
                </a:schemeClr>
              </a:solidFill>
            </a:endParaRPr>
          </a:p>
          <a:p>
            <a:pPr algn="just"/>
            <a:r>
              <a:rPr lang="fr-FR" sz="1400" dirty="0" smtClean="0">
                <a:solidFill>
                  <a:schemeClr val="accent5">
                    <a:lumMod val="50000"/>
                  </a:schemeClr>
                </a:solidFill>
              </a:rPr>
              <a:t>Ainsi, ce document est proposé à toutes personnes ou structures désireuses d’organiser une opération de nettoyage manuel sur le littoral landais.</a:t>
            </a:r>
          </a:p>
          <a:p>
            <a:pPr algn="just"/>
            <a:endParaRPr lang="fr-FR" sz="1400" dirty="0" smtClean="0">
              <a:solidFill>
                <a:schemeClr val="accent5">
                  <a:lumMod val="50000"/>
                </a:schemeClr>
              </a:solidFill>
            </a:endParaRPr>
          </a:p>
          <a:p>
            <a:pPr algn="just"/>
            <a:r>
              <a:rPr lang="fr-FR" sz="1400" dirty="0" smtClean="0">
                <a:solidFill>
                  <a:schemeClr val="accent5">
                    <a:lumMod val="50000"/>
                  </a:schemeClr>
                </a:solidFill>
              </a:rPr>
              <a:t>Toutes les informations inhérentes à la création d’une opération sont présentées, depuis la </a:t>
            </a:r>
            <a:r>
              <a:rPr lang="fr-FR" sz="1400" dirty="0">
                <a:solidFill>
                  <a:schemeClr val="accent5">
                    <a:lumMod val="50000"/>
                  </a:schemeClr>
                </a:solidFill>
              </a:rPr>
              <a:t>d</a:t>
            </a:r>
            <a:r>
              <a:rPr lang="fr-FR" sz="1400" dirty="0" smtClean="0">
                <a:solidFill>
                  <a:schemeClr val="accent5">
                    <a:lumMod val="50000"/>
                  </a:schemeClr>
                </a:solidFill>
              </a:rPr>
              <a:t>éfinition jusqu’à la réalisation de l’opération. </a:t>
            </a:r>
          </a:p>
          <a:p>
            <a:pPr algn="just"/>
            <a:endParaRPr lang="fr-FR" sz="1400" dirty="0">
              <a:solidFill>
                <a:schemeClr val="accent5">
                  <a:lumMod val="50000"/>
                </a:schemeClr>
              </a:solidFill>
            </a:endParaRPr>
          </a:p>
          <a:p>
            <a:pPr algn="just"/>
            <a:r>
              <a:rPr lang="fr-FR" sz="1400" dirty="0" smtClean="0">
                <a:solidFill>
                  <a:schemeClr val="accent5">
                    <a:lumMod val="50000"/>
                  </a:schemeClr>
                </a:solidFill>
              </a:rPr>
              <a:t>Enfin, il est proposé aux organisateurs de réaliser un bilan quantitatif issu</a:t>
            </a:r>
            <a:r>
              <a:rPr lang="fr-FR" sz="1400" strike="sngStrike" dirty="0" smtClean="0">
                <a:solidFill>
                  <a:schemeClr val="accent5">
                    <a:lumMod val="50000"/>
                  </a:schemeClr>
                </a:solidFill>
              </a:rPr>
              <a:t>s</a:t>
            </a:r>
            <a:r>
              <a:rPr lang="fr-FR" sz="1400" dirty="0" smtClean="0">
                <a:solidFill>
                  <a:schemeClr val="accent5">
                    <a:lumMod val="50000"/>
                  </a:schemeClr>
                </a:solidFill>
              </a:rPr>
              <a:t> du tri des déchets collectés afin d’alimenter le recueil global des données réalisé à l’échelle du littoral landais.</a:t>
            </a:r>
          </a:p>
          <a:p>
            <a:pPr algn="just"/>
            <a:endParaRPr lang="fr-FR" sz="1400" dirty="0"/>
          </a:p>
          <a:p>
            <a:pPr algn="just"/>
            <a:endParaRPr lang="fr-FR" sz="1400" dirty="0" smtClean="0"/>
          </a:p>
        </p:txBody>
      </p:sp>
      <p:sp>
        <p:nvSpPr>
          <p:cNvPr id="7" name="Espace réservé du numéro de diapositive 6"/>
          <p:cNvSpPr>
            <a:spLocks noGrp="1"/>
          </p:cNvSpPr>
          <p:nvPr>
            <p:ph type="sldNum" sz="quarter" idx="12"/>
          </p:nvPr>
        </p:nvSpPr>
        <p:spPr/>
        <p:txBody>
          <a:bodyPr/>
          <a:lstStyle/>
          <a:p>
            <a:fld id="{DF4CB1C9-9064-4704-ACFD-B0829A3CD3FA}" type="slidenum">
              <a:rPr lang="fr-FR" smtClean="0">
                <a:solidFill>
                  <a:schemeClr val="bg1"/>
                </a:solidFill>
              </a:rPr>
              <a:t>3</a:t>
            </a:fld>
            <a:endParaRPr lang="fr-FR" dirty="0">
              <a:solidFill>
                <a:schemeClr val="bg1"/>
              </a:solidFill>
            </a:endParaRPr>
          </a:p>
        </p:txBody>
      </p:sp>
    </p:spTree>
    <p:extLst>
      <p:ext uri="{BB962C8B-B14F-4D97-AF65-F5344CB8AC3E}">
        <p14:creationId xmlns:p14="http://schemas.microsoft.com/office/powerpoint/2010/main" val="237205659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47674" y="283847"/>
            <a:ext cx="5867668" cy="622141"/>
          </a:xfrm>
        </p:spPr>
        <p:txBody>
          <a:bodyPr>
            <a:normAutofit/>
          </a:bodyPr>
          <a:lstStyle/>
          <a:p>
            <a:r>
              <a:rPr lang="fr-FR" sz="3600" dirty="0" smtClean="0">
                <a:solidFill>
                  <a:schemeClr val="accent5">
                    <a:lumMod val="50000"/>
                  </a:schemeClr>
                </a:solidFill>
                <a:effectLst>
                  <a:outerShdw blurRad="38100" dist="38100" dir="2700000" algn="tl">
                    <a:srgbClr val="000000">
                      <a:alpha val="43137"/>
                    </a:srgbClr>
                  </a:outerShdw>
                </a:effectLst>
              </a:rPr>
              <a:t>2- Organisation d‘une collecte</a:t>
            </a:r>
            <a:endParaRPr lang="fr-FR" sz="3600" dirty="0">
              <a:solidFill>
                <a:schemeClr val="accent5">
                  <a:lumMod val="50000"/>
                </a:schemeClr>
              </a:solidFill>
              <a:effectLst>
                <a:outerShdw blurRad="38100" dist="38100" dir="2700000" algn="tl">
                  <a:srgbClr val="000000">
                    <a:alpha val="43137"/>
                  </a:srgbClr>
                </a:outerShdw>
              </a:effectLst>
            </a:endParaRPr>
          </a:p>
        </p:txBody>
      </p:sp>
      <p:sp>
        <p:nvSpPr>
          <p:cNvPr id="8" name="Rectangle 20"/>
          <p:cNvSpPr txBox="1">
            <a:spLocks noChangeArrowheads="1"/>
          </p:cNvSpPr>
          <p:nvPr/>
        </p:nvSpPr>
        <p:spPr bwMode="gray">
          <a:xfrm>
            <a:off x="0" y="6342669"/>
            <a:ext cx="12192000" cy="523876"/>
          </a:xfrm>
          <a:prstGeom prst="rect">
            <a:avLst/>
          </a:prstGeom>
          <a:solidFill>
            <a:srgbClr val="00B050"/>
          </a:solidFill>
          <a:ln>
            <a:noFill/>
          </a:ln>
          <a:effectLst/>
          <a:extLst/>
        </p:spPr>
        <p:txBody>
          <a:bodyPr vert="horz" wrap="squar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9pPr>
          </a:lstStyle>
          <a:p>
            <a:r>
              <a:rPr lang="fr-FR" altLang="fr-FR" sz="1200" dirty="0">
                <a:solidFill>
                  <a:srgbClr val="FFFFFF"/>
                </a:solidFill>
              </a:rPr>
              <a:t>Organisation d’une opération de nettoyage manuel sur le littoral </a:t>
            </a:r>
            <a:r>
              <a:rPr lang="fr-FR" altLang="fr-FR" sz="1200" dirty="0" smtClean="0">
                <a:solidFill>
                  <a:srgbClr val="FFFFFF"/>
                </a:solidFill>
              </a:rPr>
              <a:t>landais                                                                                                                                                                   </a:t>
            </a:r>
            <a:endParaRPr lang="fr-FR" altLang="fr-FR" sz="1200" dirty="0">
              <a:solidFill>
                <a:srgbClr val="FFFFFF"/>
              </a:solidFill>
            </a:endParaRPr>
          </a:p>
        </p:txBody>
      </p:sp>
      <p:sp>
        <p:nvSpPr>
          <p:cNvPr id="10" name="Rectangle 9"/>
          <p:cNvSpPr/>
          <p:nvPr/>
        </p:nvSpPr>
        <p:spPr>
          <a:xfrm>
            <a:off x="10658475" y="-8546"/>
            <a:ext cx="1533525" cy="6334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6425" y="0"/>
            <a:ext cx="2695575" cy="905988"/>
          </a:xfrm>
          <a:prstGeom prst="rect">
            <a:avLst/>
          </a:prstGeom>
        </p:spPr>
      </p:pic>
      <p:sp>
        <p:nvSpPr>
          <p:cNvPr id="3" name="ZoneTexte 2"/>
          <p:cNvSpPr txBox="1"/>
          <p:nvPr/>
        </p:nvSpPr>
        <p:spPr>
          <a:xfrm>
            <a:off x="447674" y="1123950"/>
            <a:ext cx="5064362" cy="6709529"/>
          </a:xfrm>
          <a:prstGeom prst="rect">
            <a:avLst/>
          </a:prstGeom>
          <a:noFill/>
        </p:spPr>
        <p:txBody>
          <a:bodyPr wrap="square" rtlCol="0">
            <a:spAutoFit/>
          </a:bodyPr>
          <a:lstStyle/>
          <a:p>
            <a:r>
              <a:rPr lang="fr-FR" sz="1400" b="1" dirty="0" smtClean="0">
                <a:solidFill>
                  <a:srgbClr val="002060"/>
                </a:solidFill>
              </a:rPr>
              <a:t>2.1- Contacts Préalables</a:t>
            </a:r>
          </a:p>
          <a:p>
            <a:endParaRPr lang="fr-FR" sz="1400" dirty="0">
              <a:solidFill>
                <a:srgbClr val="002060"/>
              </a:solidFill>
            </a:endParaRPr>
          </a:p>
          <a:p>
            <a:r>
              <a:rPr lang="fr-FR" sz="1400" dirty="0" smtClean="0">
                <a:solidFill>
                  <a:srgbClr val="002060"/>
                </a:solidFill>
              </a:rPr>
              <a:t>		</a:t>
            </a:r>
            <a:r>
              <a:rPr lang="fr-FR" sz="1400" u="sng" dirty="0" smtClean="0">
                <a:solidFill>
                  <a:srgbClr val="002060"/>
                </a:solidFill>
              </a:rPr>
              <a:t>2.1.1- Mairies</a:t>
            </a:r>
          </a:p>
          <a:p>
            <a:endParaRPr lang="fr-FR" sz="1400" u="sng" dirty="0"/>
          </a:p>
          <a:p>
            <a:pPr algn="just"/>
            <a:r>
              <a:rPr lang="fr-FR" sz="1400" dirty="0" smtClean="0">
                <a:solidFill>
                  <a:srgbClr val="002060"/>
                </a:solidFill>
              </a:rPr>
              <a:t>Afin </a:t>
            </a:r>
            <a:r>
              <a:rPr lang="fr-FR" sz="1400" dirty="0">
                <a:solidFill>
                  <a:srgbClr val="002060"/>
                </a:solidFill>
              </a:rPr>
              <a:t>de l’informer de </a:t>
            </a:r>
            <a:r>
              <a:rPr lang="fr-FR" sz="1400" dirty="0" smtClean="0">
                <a:solidFill>
                  <a:srgbClr val="002060"/>
                </a:solidFill>
              </a:rPr>
              <a:t>l’opération</a:t>
            </a:r>
            <a:r>
              <a:rPr lang="fr-FR" sz="1400" dirty="0" smtClean="0">
                <a:solidFill>
                  <a:schemeClr val="accent5">
                    <a:lumMod val="50000"/>
                  </a:schemeClr>
                </a:solidFill>
              </a:rPr>
              <a:t>, il </a:t>
            </a:r>
            <a:r>
              <a:rPr lang="fr-FR" sz="1400" dirty="0" smtClean="0">
                <a:solidFill>
                  <a:srgbClr val="002060"/>
                </a:solidFill>
              </a:rPr>
              <a:t>est nécessaire </a:t>
            </a:r>
            <a:r>
              <a:rPr lang="fr-FR" sz="1400" dirty="0">
                <a:solidFill>
                  <a:srgbClr val="002060"/>
                </a:solidFill>
              </a:rPr>
              <a:t>de prévenir la </a:t>
            </a:r>
            <a:r>
              <a:rPr lang="fr-FR" sz="1400" dirty="0" smtClean="0">
                <a:solidFill>
                  <a:srgbClr val="002060"/>
                </a:solidFill>
              </a:rPr>
              <a:t>Mairie concernée par l’opération suffisamment </a:t>
            </a:r>
            <a:r>
              <a:rPr lang="fr-FR" sz="1400" dirty="0">
                <a:solidFill>
                  <a:srgbClr val="002060"/>
                </a:solidFill>
              </a:rPr>
              <a:t>tôt (2 mois avant l’opération) pour assurer une bonne </a:t>
            </a:r>
            <a:r>
              <a:rPr lang="fr-FR" sz="1400" dirty="0" smtClean="0">
                <a:solidFill>
                  <a:srgbClr val="002060"/>
                </a:solidFill>
              </a:rPr>
              <a:t>collaboration</a:t>
            </a:r>
            <a:r>
              <a:rPr lang="fr-FR" sz="1400" dirty="0">
                <a:solidFill>
                  <a:srgbClr val="002060"/>
                </a:solidFill>
              </a:rPr>
              <a:t> </a:t>
            </a:r>
            <a:r>
              <a:rPr lang="fr-FR" sz="1400" dirty="0" smtClean="0">
                <a:solidFill>
                  <a:srgbClr val="002060"/>
                </a:solidFill>
              </a:rPr>
              <a:t>avec </a:t>
            </a:r>
            <a:r>
              <a:rPr lang="fr-FR" sz="1400" dirty="0">
                <a:solidFill>
                  <a:srgbClr val="002060"/>
                </a:solidFill>
              </a:rPr>
              <a:t>les différents services municipaux et offrir à votre opération les meilleures chances de réussite. </a:t>
            </a:r>
            <a:r>
              <a:rPr lang="fr-FR" sz="1400" dirty="0" smtClean="0">
                <a:solidFill>
                  <a:srgbClr val="002060"/>
                </a:solidFill>
              </a:rPr>
              <a:t> </a:t>
            </a:r>
          </a:p>
          <a:p>
            <a:pPr algn="just"/>
            <a:r>
              <a:rPr lang="fr-FR" sz="1400" dirty="0" smtClean="0">
                <a:solidFill>
                  <a:srgbClr val="002060"/>
                </a:solidFill>
              </a:rPr>
              <a:t>La Mairie vous fournira la fiche d’autorisation dont les modalités de renseignements sont présentées au paragraphe 3 du présent document.</a:t>
            </a:r>
          </a:p>
          <a:p>
            <a:endParaRPr lang="fr-FR" sz="1400" dirty="0">
              <a:solidFill>
                <a:srgbClr val="002060"/>
              </a:solidFill>
            </a:endParaRPr>
          </a:p>
          <a:p>
            <a:r>
              <a:rPr lang="fr-FR" sz="1400" dirty="0" smtClean="0">
                <a:solidFill>
                  <a:srgbClr val="002060"/>
                </a:solidFill>
              </a:rPr>
              <a:t>		</a:t>
            </a:r>
            <a:r>
              <a:rPr lang="fr-FR" sz="1400" u="sng" dirty="0" smtClean="0">
                <a:solidFill>
                  <a:srgbClr val="002060"/>
                </a:solidFill>
              </a:rPr>
              <a:t>2.1.2- Cas d’un site protégé</a:t>
            </a:r>
          </a:p>
          <a:p>
            <a:endParaRPr lang="fr-FR" sz="1400" dirty="0">
              <a:solidFill>
                <a:schemeClr val="accent5">
                  <a:lumMod val="50000"/>
                </a:schemeClr>
              </a:solidFill>
            </a:endParaRPr>
          </a:p>
          <a:p>
            <a:pPr algn="just"/>
            <a:r>
              <a:rPr lang="fr-FR" sz="1400" dirty="0" smtClean="0">
                <a:solidFill>
                  <a:schemeClr val="accent5">
                    <a:lumMod val="50000"/>
                  </a:schemeClr>
                </a:solidFill>
              </a:rPr>
              <a:t>Certaines zones sur lesquelles vous pourriez souhaiter intervenir sont gérées par des organismes </a:t>
            </a:r>
            <a:r>
              <a:rPr lang="fr-FR" sz="1400" dirty="0">
                <a:solidFill>
                  <a:schemeClr val="accent5">
                    <a:lumMod val="50000"/>
                  </a:schemeClr>
                </a:solidFill>
              </a:rPr>
              <a:t>publics </a:t>
            </a:r>
            <a:r>
              <a:rPr lang="fr-FR" sz="1400" dirty="0" smtClean="0">
                <a:solidFill>
                  <a:schemeClr val="accent5">
                    <a:lumMod val="50000"/>
                  </a:schemeClr>
                </a:solidFill>
              </a:rPr>
              <a:t>(Office National des Forêts</a:t>
            </a:r>
            <a:r>
              <a:rPr lang="fr-FR" sz="1400" strike="sngStrike" dirty="0" smtClean="0">
                <a:solidFill>
                  <a:schemeClr val="accent5">
                    <a:lumMod val="50000"/>
                  </a:schemeClr>
                </a:solidFill>
              </a:rPr>
              <a:t>, </a:t>
            </a:r>
            <a:r>
              <a:rPr lang="fr-FR" sz="1400" dirty="0" smtClean="0">
                <a:solidFill>
                  <a:schemeClr val="accent5">
                    <a:lumMod val="50000"/>
                  </a:schemeClr>
                </a:solidFill>
              </a:rPr>
              <a:t>Syndicat</a:t>
            </a:r>
            <a:r>
              <a:rPr lang="fr-FR" sz="1400" dirty="0">
                <a:solidFill>
                  <a:schemeClr val="accent5">
                    <a:lumMod val="50000"/>
                  </a:schemeClr>
                </a:solidFill>
              </a:rPr>
              <a:t> </a:t>
            </a:r>
            <a:r>
              <a:rPr lang="fr-FR" sz="1400" dirty="0" smtClean="0">
                <a:solidFill>
                  <a:schemeClr val="accent5">
                    <a:lumMod val="50000"/>
                  </a:schemeClr>
                </a:solidFill>
              </a:rPr>
              <a:t>Intercommunal d’Aménagement et de Gestion de la Réserve Naturelle du Courant d’Huchet), et/ou font partie du réseau européen des sites labellisés </a:t>
            </a:r>
            <a:r>
              <a:rPr lang="fr-FR" sz="1400" dirty="0" err="1" smtClean="0">
                <a:solidFill>
                  <a:schemeClr val="accent5">
                    <a:lumMod val="50000"/>
                  </a:schemeClr>
                </a:solidFill>
              </a:rPr>
              <a:t>Natura</a:t>
            </a:r>
            <a:r>
              <a:rPr lang="fr-FR" sz="1400" dirty="0" smtClean="0">
                <a:solidFill>
                  <a:schemeClr val="accent5">
                    <a:lumMod val="50000"/>
                  </a:schemeClr>
                </a:solidFill>
              </a:rPr>
              <a:t> 2000. Nous vous suggérons donc de vérifier ces informations au préalable en Mairie afin d’aviser les gestionnaires des sites concernés et de prendre les précautions qui s’imposent.</a:t>
            </a:r>
          </a:p>
          <a:p>
            <a:endParaRPr lang="fr-FR" dirty="0"/>
          </a:p>
          <a:p>
            <a:endParaRPr lang="fr-FR" dirty="0"/>
          </a:p>
          <a:p>
            <a:endParaRPr lang="fr-FR" u="sng" dirty="0"/>
          </a:p>
          <a:p>
            <a:endParaRPr lang="fr-FR" dirty="0" smtClean="0"/>
          </a:p>
          <a:p>
            <a:endParaRPr lang="fr-FR" dirty="0"/>
          </a:p>
          <a:p>
            <a:r>
              <a:rPr lang="fr-FR" dirty="0" smtClean="0"/>
              <a:t> </a:t>
            </a:r>
            <a:endParaRPr lang="fr-FR" dirty="0"/>
          </a:p>
        </p:txBody>
      </p:sp>
      <p:sp>
        <p:nvSpPr>
          <p:cNvPr id="7" name="Espace réservé du numéro de diapositive 6"/>
          <p:cNvSpPr>
            <a:spLocks noGrp="1"/>
          </p:cNvSpPr>
          <p:nvPr>
            <p:ph type="sldNum" sz="quarter" idx="12"/>
          </p:nvPr>
        </p:nvSpPr>
        <p:spPr/>
        <p:txBody>
          <a:bodyPr/>
          <a:lstStyle/>
          <a:p>
            <a:fld id="{DF4CB1C9-9064-4704-ACFD-B0829A3CD3FA}" type="slidenum">
              <a:rPr lang="fr-FR" smtClean="0">
                <a:solidFill>
                  <a:schemeClr val="bg1"/>
                </a:solidFill>
              </a:rPr>
              <a:t>4</a:t>
            </a:fld>
            <a:endParaRPr lang="fr-FR" dirty="0">
              <a:solidFill>
                <a:schemeClr val="bg1"/>
              </a:solidFill>
            </a:endParaRPr>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206240" y="2563739"/>
            <a:ext cx="1645778" cy="1482783"/>
          </a:xfrm>
          <a:prstGeom prst="rect">
            <a:avLst/>
          </a:prstGeom>
        </p:spPr>
      </p:pic>
      <p:sp>
        <p:nvSpPr>
          <p:cNvPr id="6" name="ZoneTexte 5"/>
          <p:cNvSpPr txBox="1"/>
          <p:nvPr/>
        </p:nvSpPr>
        <p:spPr>
          <a:xfrm>
            <a:off x="6581463" y="1596805"/>
            <a:ext cx="2873434" cy="369332"/>
          </a:xfrm>
          <a:prstGeom prst="rect">
            <a:avLst/>
          </a:prstGeom>
          <a:solidFill>
            <a:schemeClr val="accent6">
              <a:lumMod val="20000"/>
              <a:lumOff val="80000"/>
            </a:schemeClr>
          </a:solidFill>
          <a:ln>
            <a:solidFill>
              <a:schemeClr val="accent6"/>
            </a:solidFill>
          </a:ln>
        </p:spPr>
        <p:txBody>
          <a:bodyPr wrap="square" rtlCol="0">
            <a:spAutoFit/>
          </a:bodyPr>
          <a:lstStyle/>
          <a:p>
            <a:pPr algn="ctr"/>
            <a:r>
              <a:rPr lang="fr-FR" dirty="0" smtClean="0"/>
              <a:t>Organisateur</a:t>
            </a:r>
            <a:endParaRPr lang="fr-FR" dirty="0"/>
          </a:p>
        </p:txBody>
      </p:sp>
      <p:sp>
        <p:nvSpPr>
          <p:cNvPr id="9" name="Flèche vers le bas 8"/>
          <p:cNvSpPr/>
          <p:nvPr/>
        </p:nvSpPr>
        <p:spPr>
          <a:xfrm>
            <a:off x="7806938" y="2035762"/>
            <a:ext cx="444381" cy="5108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2" name="Flèche vers le bas 11"/>
          <p:cNvSpPr/>
          <p:nvPr/>
        </p:nvSpPr>
        <p:spPr>
          <a:xfrm>
            <a:off x="6504881" y="4124612"/>
            <a:ext cx="444381" cy="5108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3" name="Flèche vers le bas 12"/>
          <p:cNvSpPr/>
          <p:nvPr/>
        </p:nvSpPr>
        <p:spPr>
          <a:xfrm>
            <a:off x="9010516" y="4192017"/>
            <a:ext cx="444381" cy="510886"/>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645906" y="4934299"/>
            <a:ext cx="2161032" cy="810768"/>
          </a:xfrm>
          <a:prstGeom prst="rect">
            <a:avLst/>
          </a:prstGeom>
        </p:spPr>
      </p:pic>
      <p:pic>
        <p:nvPicPr>
          <p:cNvPr id="15" name="Image 14"/>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8141383" y="4730839"/>
            <a:ext cx="2335983" cy="1195281"/>
          </a:xfrm>
          <a:prstGeom prst="rect">
            <a:avLst/>
          </a:prstGeom>
        </p:spPr>
      </p:pic>
    </p:spTree>
    <p:extLst>
      <p:ext uri="{BB962C8B-B14F-4D97-AF65-F5344CB8AC3E}">
        <p14:creationId xmlns:p14="http://schemas.microsoft.com/office/powerpoint/2010/main" val="3786910527"/>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47674" y="283847"/>
            <a:ext cx="5799302" cy="622141"/>
          </a:xfrm>
        </p:spPr>
        <p:txBody>
          <a:bodyPr>
            <a:normAutofit/>
          </a:bodyPr>
          <a:lstStyle/>
          <a:p>
            <a:r>
              <a:rPr lang="fr-FR" sz="3600" dirty="0" smtClean="0">
                <a:solidFill>
                  <a:srgbClr val="002060"/>
                </a:solidFill>
                <a:effectLst>
                  <a:outerShdw blurRad="38100" dist="38100" dir="2700000" algn="tl">
                    <a:srgbClr val="000000">
                      <a:alpha val="43137"/>
                    </a:srgbClr>
                  </a:outerShdw>
                </a:effectLst>
              </a:rPr>
              <a:t>2- Organisation d‘une collecte</a:t>
            </a:r>
            <a:endParaRPr lang="fr-FR" sz="3600" dirty="0">
              <a:solidFill>
                <a:srgbClr val="002060"/>
              </a:solidFill>
              <a:effectLst>
                <a:outerShdw blurRad="38100" dist="38100" dir="2700000" algn="tl">
                  <a:srgbClr val="000000">
                    <a:alpha val="43137"/>
                  </a:srgbClr>
                </a:outerShdw>
              </a:effectLst>
            </a:endParaRPr>
          </a:p>
        </p:txBody>
      </p:sp>
      <p:sp>
        <p:nvSpPr>
          <p:cNvPr id="8" name="Rectangle 20"/>
          <p:cNvSpPr txBox="1">
            <a:spLocks noChangeArrowheads="1"/>
          </p:cNvSpPr>
          <p:nvPr/>
        </p:nvSpPr>
        <p:spPr bwMode="gray">
          <a:xfrm>
            <a:off x="0" y="6342669"/>
            <a:ext cx="12192000" cy="523876"/>
          </a:xfrm>
          <a:prstGeom prst="rect">
            <a:avLst/>
          </a:prstGeom>
          <a:solidFill>
            <a:srgbClr val="00B050"/>
          </a:solidFill>
          <a:ln>
            <a:noFill/>
          </a:ln>
          <a:effectLst/>
          <a:extLst/>
        </p:spPr>
        <p:txBody>
          <a:bodyPr vert="horz" wrap="squar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9pPr>
          </a:lstStyle>
          <a:p>
            <a:r>
              <a:rPr lang="fr-FR" altLang="fr-FR" sz="1200" dirty="0">
                <a:solidFill>
                  <a:srgbClr val="FFFFFF"/>
                </a:solidFill>
              </a:rPr>
              <a:t>Organisation d’une opération de nettoyage manuel sur le littoral </a:t>
            </a:r>
            <a:r>
              <a:rPr lang="fr-FR" altLang="fr-FR" sz="1200" dirty="0" smtClean="0">
                <a:solidFill>
                  <a:srgbClr val="FFFFFF"/>
                </a:solidFill>
              </a:rPr>
              <a:t>landais                                                                                                                                                                   </a:t>
            </a:r>
            <a:endParaRPr lang="fr-FR" altLang="fr-FR" sz="1200" dirty="0">
              <a:solidFill>
                <a:srgbClr val="FFFFFF"/>
              </a:solidFill>
            </a:endParaRPr>
          </a:p>
        </p:txBody>
      </p:sp>
      <p:sp>
        <p:nvSpPr>
          <p:cNvPr id="10" name="Rectangle 9"/>
          <p:cNvSpPr/>
          <p:nvPr/>
        </p:nvSpPr>
        <p:spPr>
          <a:xfrm>
            <a:off x="10658475" y="-8546"/>
            <a:ext cx="1533525" cy="6334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6425" y="0"/>
            <a:ext cx="2695575" cy="905988"/>
          </a:xfrm>
          <a:prstGeom prst="rect">
            <a:avLst/>
          </a:prstGeom>
        </p:spPr>
      </p:pic>
      <p:sp>
        <p:nvSpPr>
          <p:cNvPr id="3" name="ZoneTexte 2"/>
          <p:cNvSpPr txBox="1"/>
          <p:nvPr/>
        </p:nvSpPr>
        <p:spPr>
          <a:xfrm>
            <a:off x="447674" y="1123950"/>
            <a:ext cx="6465874" cy="5786199"/>
          </a:xfrm>
          <a:prstGeom prst="rect">
            <a:avLst/>
          </a:prstGeom>
          <a:noFill/>
        </p:spPr>
        <p:txBody>
          <a:bodyPr wrap="square" rtlCol="0">
            <a:spAutoFit/>
          </a:bodyPr>
          <a:lstStyle/>
          <a:p>
            <a:r>
              <a:rPr lang="fr-FR" sz="1400" dirty="0">
                <a:solidFill>
                  <a:srgbClr val="002060"/>
                </a:solidFill>
              </a:rPr>
              <a:t>	</a:t>
            </a:r>
          </a:p>
          <a:p>
            <a:r>
              <a:rPr lang="fr-FR" sz="1400" b="1" dirty="0" smtClean="0">
                <a:solidFill>
                  <a:srgbClr val="002060"/>
                </a:solidFill>
              </a:rPr>
              <a:t>2.2 – Préparer son intervention </a:t>
            </a:r>
          </a:p>
          <a:p>
            <a:endParaRPr lang="fr-FR" sz="1400" dirty="0">
              <a:solidFill>
                <a:srgbClr val="002060"/>
              </a:solidFill>
            </a:endParaRPr>
          </a:p>
          <a:p>
            <a:r>
              <a:rPr lang="fr-FR" sz="1400" dirty="0" smtClean="0">
                <a:solidFill>
                  <a:srgbClr val="002060"/>
                </a:solidFill>
              </a:rPr>
              <a:t>		</a:t>
            </a:r>
            <a:r>
              <a:rPr lang="fr-FR" sz="1400" u="sng" dirty="0" smtClean="0">
                <a:solidFill>
                  <a:srgbClr val="002060"/>
                </a:solidFill>
              </a:rPr>
              <a:t>2.2.1  Choix du lieu </a:t>
            </a:r>
          </a:p>
          <a:p>
            <a:endParaRPr lang="fr-FR" sz="1400" b="1" dirty="0">
              <a:solidFill>
                <a:srgbClr val="002060"/>
              </a:solidFill>
            </a:endParaRPr>
          </a:p>
          <a:p>
            <a:r>
              <a:rPr lang="fr-FR" sz="1400" dirty="0" smtClean="0">
                <a:solidFill>
                  <a:schemeClr val="accent5">
                    <a:lumMod val="50000"/>
                  </a:schemeClr>
                </a:solidFill>
              </a:rPr>
              <a:t>Choisissez </a:t>
            </a:r>
            <a:r>
              <a:rPr lang="fr-FR" sz="1400" dirty="0">
                <a:solidFill>
                  <a:schemeClr val="accent5">
                    <a:lumMod val="50000"/>
                  </a:schemeClr>
                </a:solidFill>
              </a:rPr>
              <a:t>un site accessible au public, ne présentant pas de risque majeur pour la sécurité des </a:t>
            </a:r>
            <a:r>
              <a:rPr lang="fr-FR" sz="1400" dirty="0" smtClean="0">
                <a:solidFill>
                  <a:schemeClr val="accent5">
                    <a:lumMod val="50000"/>
                  </a:schemeClr>
                </a:solidFill>
              </a:rPr>
              <a:t>participants.</a:t>
            </a:r>
          </a:p>
          <a:p>
            <a:r>
              <a:rPr lang="fr-FR" sz="1400" dirty="0" smtClean="0">
                <a:solidFill>
                  <a:schemeClr val="accent5">
                    <a:lumMod val="50000"/>
                  </a:schemeClr>
                </a:solidFill>
              </a:rPr>
              <a:t>Vérifiez en Mairie qu’il </a:t>
            </a:r>
            <a:r>
              <a:rPr lang="fr-FR" sz="1400" dirty="0">
                <a:solidFill>
                  <a:schemeClr val="accent5">
                    <a:lumMod val="50000"/>
                  </a:schemeClr>
                </a:solidFill>
              </a:rPr>
              <a:t>n’y ait pas déjà une opération prévue </a:t>
            </a:r>
            <a:r>
              <a:rPr lang="fr-FR" sz="1400" dirty="0" smtClean="0">
                <a:solidFill>
                  <a:schemeClr val="accent5">
                    <a:lumMod val="50000"/>
                  </a:schemeClr>
                </a:solidFill>
              </a:rPr>
              <a:t>sur un </a:t>
            </a:r>
            <a:r>
              <a:rPr lang="fr-FR" sz="1400" dirty="0">
                <a:solidFill>
                  <a:schemeClr val="accent5">
                    <a:lumMod val="50000"/>
                  </a:schemeClr>
                </a:solidFill>
              </a:rPr>
              <a:t>site </a:t>
            </a:r>
            <a:r>
              <a:rPr lang="fr-FR" sz="1400" dirty="0" smtClean="0">
                <a:solidFill>
                  <a:schemeClr val="accent5">
                    <a:lumMod val="50000"/>
                  </a:schemeClr>
                </a:solidFill>
              </a:rPr>
              <a:t>voisin </a:t>
            </a:r>
            <a:r>
              <a:rPr lang="fr-FR" sz="1400" dirty="0">
                <a:solidFill>
                  <a:schemeClr val="accent5">
                    <a:lumMod val="50000"/>
                  </a:schemeClr>
                </a:solidFill>
              </a:rPr>
              <a:t>à une date </a:t>
            </a:r>
            <a:r>
              <a:rPr lang="fr-FR" sz="1400" dirty="0" smtClean="0">
                <a:solidFill>
                  <a:schemeClr val="accent5">
                    <a:lumMod val="50000"/>
                  </a:schemeClr>
                </a:solidFill>
              </a:rPr>
              <a:t>proche. </a:t>
            </a:r>
          </a:p>
          <a:p>
            <a:r>
              <a:rPr lang="fr-FR" sz="1400" dirty="0" smtClean="0">
                <a:solidFill>
                  <a:schemeClr val="accent5">
                    <a:lumMod val="50000"/>
                  </a:schemeClr>
                </a:solidFill>
              </a:rPr>
              <a:t>Dans </a:t>
            </a:r>
            <a:r>
              <a:rPr lang="fr-FR" sz="1400" dirty="0">
                <a:solidFill>
                  <a:schemeClr val="accent5">
                    <a:lumMod val="50000"/>
                  </a:schemeClr>
                </a:solidFill>
              </a:rPr>
              <a:t>ce cas, contactez l’organisateur pour </a:t>
            </a:r>
            <a:r>
              <a:rPr lang="fr-FR" sz="1400" dirty="0" smtClean="0">
                <a:solidFill>
                  <a:schemeClr val="accent5">
                    <a:lumMod val="50000"/>
                  </a:schemeClr>
                </a:solidFill>
              </a:rPr>
              <a:t>pouvoir coordonner une opération groupée permettant d’optimiser l’efficacité de chacun.</a:t>
            </a:r>
          </a:p>
          <a:p>
            <a:endParaRPr lang="fr-FR" sz="1400" dirty="0">
              <a:solidFill>
                <a:schemeClr val="accent5">
                  <a:lumMod val="50000"/>
                </a:schemeClr>
              </a:solidFill>
            </a:endParaRPr>
          </a:p>
          <a:p>
            <a:r>
              <a:rPr lang="fr-FR" sz="1400" dirty="0" smtClean="0">
                <a:solidFill>
                  <a:schemeClr val="accent5">
                    <a:lumMod val="50000"/>
                  </a:schemeClr>
                </a:solidFill>
              </a:rPr>
              <a:t>		</a:t>
            </a:r>
            <a:r>
              <a:rPr lang="fr-FR" sz="1400" u="sng" dirty="0" smtClean="0">
                <a:solidFill>
                  <a:schemeClr val="accent5">
                    <a:lumMod val="50000"/>
                  </a:schemeClr>
                </a:solidFill>
              </a:rPr>
              <a:t>2.2.2 Horaires et coefficient de marée</a:t>
            </a:r>
          </a:p>
          <a:p>
            <a:endParaRPr lang="fr-FR" sz="1400" dirty="0">
              <a:solidFill>
                <a:schemeClr val="accent5">
                  <a:lumMod val="50000"/>
                </a:schemeClr>
              </a:solidFill>
            </a:endParaRPr>
          </a:p>
          <a:p>
            <a:r>
              <a:rPr lang="fr-FR" sz="1400" dirty="0" smtClean="0">
                <a:solidFill>
                  <a:schemeClr val="accent5">
                    <a:lumMod val="50000"/>
                  </a:schemeClr>
                </a:solidFill>
              </a:rPr>
              <a:t>Il est vivement conseillé d’intervenir à marée descendante et de viser une fin d’opération correspondant à l’horaire de la marée basse.</a:t>
            </a:r>
          </a:p>
          <a:p>
            <a:r>
              <a:rPr lang="fr-FR" sz="1400" dirty="0" smtClean="0">
                <a:solidFill>
                  <a:schemeClr val="accent5">
                    <a:lumMod val="50000"/>
                  </a:schemeClr>
                </a:solidFill>
              </a:rPr>
              <a:t>De la même manière, un coefficient de marée élevé combiné à une météo perturbée laisse présager une forte houle et un éventuel danger pour les participants.</a:t>
            </a:r>
          </a:p>
          <a:p>
            <a:r>
              <a:rPr lang="fr-FR" sz="1400" dirty="0" smtClean="0">
                <a:solidFill>
                  <a:schemeClr val="accent5">
                    <a:lumMod val="50000"/>
                  </a:schemeClr>
                </a:solidFill>
              </a:rPr>
              <a:t>L’ensemble de ces informations est disponible sur internet ou vous sera fourni en Mairie.</a:t>
            </a:r>
            <a:endParaRPr lang="fr-FR" sz="1400" dirty="0">
              <a:solidFill>
                <a:schemeClr val="accent5">
                  <a:lumMod val="50000"/>
                </a:schemeClr>
              </a:solidFill>
            </a:endParaRPr>
          </a:p>
          <a:p>
            <a:endParaRPr lang="fr-FR" dirty="0">
              <a:solidFill>
                <a:srgbClr val="002060"/>
              </a:solidFill>
            </a:endParaRPr>
          </a:p>
          <a:p>
            <a:endParaRPr lang="fr-FR" u="sng" dirty="0">
              <a:solidFill>
                <a:srgbClr val="002060"/>
              </a:solidFill>
            </a:endParaRPr>
          </a:p>
          <a:p>
            <a:endParaRPr lang="fr-FR" dirty="0" smtClean="0">
              <a:solidFill>
                <a:srgbClr val="002060"/>
              </a:solidFill>
            </a:endParaRPr>
          </a:p>
          <a:p>
            <a:endParaRPr lang="fr-FR" dirty="0">
              <a:solidFill>
                <a:srgbClr val="002060"/>
              </a:solidFill>
            </a:endParaRPr>
          </a:p>
          <a:p>
            <a:r>
              <a:rPr lang="fr-FR" dirty="0" smtClean="0">
                <a:solidFill>
                  <a:srgbClr val="002060"/>
                </a:solidFill>
              </a:rPr>
              <a:t> </a:t>
            </a:r>
            <a:endParaRPr lang="fr-FR" dirty="0">
              <a:solidFill>
                <a:srgbClr val="002060"/>
              </a:solidFill>
            </a:endParaRPr>
          </a:p>
        </p:txBody>
      </p:sp>
      <p:sp>
        <p:nvSpPr>
          <p:cNvPr id="7" name="Espace réservé du numéro de diapositive 6"/>
          <p:cNvSpPr>
            <a:spLocks noGrp="1"/>
          </p:cNvSpPr>
          <p:nvPr>
            <p:ph type="sldNum" sz="quarter" idx="12"/>
          </p:nvPr>
        </p:nvSpPr>
        <p:spPr/>
        <p:txBody>
          <a:bodyPr/>
          <a:lstStyle/>
          <a:p>
            <a:fld id="{DF4CB1C9-9064-4704-ACFD-B0829A3CD3FA}" type="slidenum">
              <a:rPr lang="fr-FR" smtClean="0">
                <a:solidFill>
                  <a:schemeClr val="bg1"/>
                </a:solidFill>
              </a:rPr>
              <a:t>5</a:t>
            </a:fld>
            <a:endParaRPr lang="fr-FR" dirty="0">
              <a:solidFill>
                <a:schemeClr val="bg1"/>
              </a:solidFill>
            </a:endParaRPr>
          </a:p>
        </p:txBody>
      </p:sp>
      <p:pic>
        <p:nvPicPr>
          <p:cNvPr id="4" name="Image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60411" y="1450836"/>
            <a:ext cx="2897989" cy="2173492"/>
          </a:xfrm>
          <a:prstGeom prst="rect">
            <a:avLst/>
          </a:prstGeom>
          <a:effectLst>
            <a:outerShdw blurRad="50800" dist="38100" dir="2700000" algn="tl" rotWithShape="0">
              <a:prstClr val="black">
                <a:alpha val="40000"/>
              </a:prstClr>
            </a:outerShdw>
          </a:effectLst>
        </p:spPr>
      </p:pic>
      <p:pic>
        <p:nvPicPr>
          <p:cNvPr id="6" name="Image 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37871" y="3848101"/>
            <a:ext cx="2920530" cy="2095500"/>
          </a:xfrm>
          <a:prstGeom prst="rect">
            <a:avLst/>
          </a:prstGeom>
        </p:spPr>
      </p:pic>
    </p:spTree>
    <p:extLst>
      <p:ext uri="{BB962C8B-B14F-4D97-AF65-F5344CB8AC3E}">
        <p14:creationId xmlns:p14="http://schemas.microsoft.com/office/powerpoint/2010/main" val="3274370532"/>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47674" y="283847"/>
            <a:ext cx="5893305" cy="622141"/>
          </a:xfrm>
        </p:spPr>
        <p:txBody>
          <a:bodyPr>
            <a:normAutofit/>
          </a:bodyPr>
          <a:lstStyle/>
          <a:p>
            <a:r>
              <a:rPr lang="fr-FR" sz="3600" dirty="0" smtClean="0">
                <a:solidFill>
                  <a:srgbClr val="002060"/>
                </a:solidFill>
                <a:effectLst>
                  <a:outerShdw blurRad="38100" dist="38100" dir="2700000" algn="tl">
                    <a:srgbClr val="000000">
                      <a:alpha val="43137"/>
                    </a:srgbClr>
                  </a:outerShdw>
                </a:effectLst>
              </a:rPr>
              <a:t>2- Organisation d‘une collecte</a:t>
            </a:r>
            <a:endParaRPr lang="fr-FR" sz="3600" dirty="0">
              <a:solidFill>
                <a:srgbClr val="002060"/>
              </a:solidFill>
              <a:effectLst>
                <a:outerShdw blurRad="38100" dist="38100" dir="2700000" algn="tl">
                  <a:srgbClr val="000000">
                    <a:alpha val="43137"/>
                  </a:srgbClr>
                </a:outerShdw>
              </a:effectLst>
            </a:endParaRPr>
          </a:p>
        </p:txBody>
      </p:sp>
      <p:sp>
        <p:nvSpPr>
          <p:cNvPr id="8" name="Rectangle 20"/>
          <p:cNvSpPr txBox="1">
            <a:spLocks noChangeArrowheads="1"/>
          </p:cNvSpPr>
          <p:nvPr/>
        </p:nvSpPr>
        <p:spPr bwMode="gray">
          <a:xfrm>
            <a:off x="0" y="6342669"/>
            <a:ext cx="12192000" cy="523876"/>
          </a:xfrm>
          <a:prstGeom prst="rect">
            <a:avLst/>
          </a:prstGeom>
          <a:solidFill>
            <a:srgbClr val="00B050"/>
          </a:solidFill>
          <a:ln>
            <a:noFill/>
          </a:ln>
          <a:effectLst/>
          <a:extLst/>
        </p:spPr>
        <p:txBody>
          <a:bodyPr vert="horz" wrap="squar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9pPr>
          </a:lstStyle>
          <a:p>
            <a:r>
              <a:rPr lang="fr-FR" altLang="fr-FR" sz="1200" dirty="0">
                <a:solidFill>
                  <a:srgbClr val="FFFFFF"/>
                </a:solidFill>
              </a:rPr>
              <a:t>Organisation d’une opération de nettoyage manuel sur le littoral </a:t>
            </a:r>
            <a:r>
              <a:rPr lang="fr-FR" altLang="fr-FR" sz="1200" dirty="0" smtClean="0">
                <a:solidFill>
                  <a:srgbClr val="FFFFFF"/>
                </a:solidFill>
              </a:rPr>
              <a:t>landais                                                                                                                                                                   </a:t>
            </a:r>
            <a:endParaRPr lang="fr-FR" altLang="fr-FR" sz="1200" dirty="0">
              <a:solidFill>
                <a:srgbClr val="FFFFFF"/>
              </a:solidFill>
            </a:endParaRPr>
          </a:p>
        </p:txBody>
      </p:sp>
      <p:sp>
        <p:nvSpPr>
          <p:cNvPr id="10" name="Rectangle 9"/>
          <p:cNvSpPr/>
          <p:nvPr/>
        </p:nvSpPr>
        <p:spPr>
          <a:xfrm>
            <a:off x="10658475" y="-8546"/>
            <a:ext cx="1533525" cy="6334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6425" y="0"/>
            <a:ext cx="2695575" cy="905988"/>
          </a:xfrm>
          <a:prstGeom prst="rect">
            <a:avLst/>
          </a:prstGeom>
        </p:spPr>
      </p:pic>
      <p:sp>
        <p:nvSpPr>
          <p:cNvPr id="3" name="ZoneTexte 2"/>
          <p:cNvSpPr txBox="1"/>
          <p:nvPr/>
        </p:nvSpPr>
        <p:spPr>
          <a:xfrm>
            <a:off x="447674" y="1123950"/>
            <a:ext cx="5893305" cy="2585323"/>
          </a:xfrm>
          <a:prstGeom prst="rect">
            <a:avLst/>
          </a:prstGeom>
          <a:noFill/>
        </p:spPr>
        <p:txBody>
          <a:bodyPr wrap="square" rtlCol="0">
            <a:spAutoFit/>
          </a:bodyPr>
          <a:lstStyle/>
          <a:p>
            <a:r>
              <a:rPr lang="fr-FR" sz="1400" dirty="0">
                <a:solidFill>
                  <a:srgbClr val="002060"/>
                </a:solidFill>
              </a:rPr>
              <a:t>	</a:t>
            </a:r>
          </a:p>
          <a:p>
            <a:r>
              <a:rPr lang="fr-FR" sz="1400" b="1" dirty="0" smtClean="0">
                <a:solidFill>
                  <a:srgbClr val="002060"/>
                </a:solidFill>
              </a:rPr>
              <a:t>2.2 – Préparer son intervention </a:t>
            </a:r>
          </a:p>
          <a:p>
            <a:endParaRPr lang="fr-FR" sz="1400" dirty="0">
              <a:solidFill>
                <a:srgbClr val="002060"/>
              </a:solidFill>
            </a:endParaRPr>
          </a:p>
          <a:p>
            <a:r>
              <a:rPr lang="fr-FR" sz="1400" dirty="0" smtClean="0">
                <a:solidFill>
                  <a:srgbClr val="002060"/>
                </a:solidFill>
              </a:rPr>
              <a:t>		</a:t>
            </a:r>
            <a:r>
              <a:rPr lang="fr-FR" sz="1400" u="sng" dirty="0" smtClean="0">
                <a:solidFill>
                  <a:srgbClr val="002060"/>
                </a:solidFill>
              </a:rPr>
              <a:t>2.2.3 </a:t>
            </a:r>
            <a:r>
              <a:rPr lang="fr-FR" sz="1400" u="sng" dirty="0">
                <a:solidFill>
                  <a:srgbClr val="002060"/>
                </a:solidFill>
              </a:rPr>
              <a:t>C</a:t>
            </a:r>
            <a:r>
              <a:rPr lang="fr-FR" sz="1400" u="sng" dirty="0" smtClean="0">
                <a:solidFill>
                  <a:srgbClr val="002060"/>
                </a:solidFill>
              </a:rPr>
              <a:t>onditions météorologiques</a:t>
            </a:r>
            <a:endParaRPr lang="fr-FR" dirty="0">
              <a:solidFill>
                <a:srgbClr val="002060"/>
              </a:solidFill>
            </a:endParaRPr>
          </a:p>
          <a:p>
            <a:endParaRPr lang="fr-FR" u="sng" dirty="0">
              <a:solidFill>
                <a:srgbClr val="002060"/>
              </a:solidFill>
            </a:endParaRPr>
          </a:p>
          <a:p>
            <a:r>
              <a:rPr lang="fr-FR" sz="1400" dirty="0" smtClean="0">
                <a:solidFill>
                  <a:srgbClr val="002060"/>
                </a:solidFill>
              </a:rPr>
              <a:t>L’intervention ne pourra se tenir en période de vigilances météorologiques jaune, orange ou rouge pour les typologies d’alertes suivantes : vents, orages, submersion marine, canicule.</a:t>
            </a:r>
          </a:p>
          <a:p>
            <a:r>
              <a:rPr lang="fr-FR" sz="1400" dirty="0" smtClean="0">
                <a:solidFill>
                  <a:srgbClr val="002060"/>
                </a:solidFill>
              </a:rPr>
              <a:t>De la même manière et au-delà des vigilances météorologiques, il est fortement déconseillé d’intervenir en cas de fortes rafales de vent.</a:t>
            </a:r>
            <a:endParaRPr lang="fr-FR" sz="1400" dirty="0">
              <a:solidFill>
                <a:srgbClr val="002060"/>
              </a:solidFill>
            </a:endParaRPr>
          </a:p>
          <a:p>
            <a:r>
              <a:rPr lang="fr-FR" dirty="0" smtClean="0">
                <a:solidFill>
                  <a:srgbClr val="002060"/>
                </a:solidFill>
              </a:rPr>
              <a:t> </a:t>
            </a:r>
            <a:endParaRPr lang="fr-FR" dirty="0">
              <a:solidFill>
                <a:srgbClr val="002060"/>
              </a:solidFill>
            </a:endParaRPr>
          </a:p>
        </p:txBody>
      </p:sp>
      <p:sp>
        <p:nvSpPr>
          <p:cNvPr id="7" name="Espace réservé du numéro de diapositive 6"/>
          <p:cNvSpPr>
            <a:spLocks noGrp="1"/>
          </p:cNvSpPr>
          <p:nvPr>
            <p:ph type="sldNum" sz="quarter" idx="12"/>
          </p:nvPr>
        </p:nvSpPr>
        <p:spPr/>
        <p:txBody>
          <a:bodyPr/>
          <a:lstStyle/>
          <a:p>
            <a:fld id="{DF4CB1C9-9064-4704-ACFD-B0829A3CD3FA}" type="slidenum">
              <a:rPr lang="fr-FR" smtClean="0">
                <a:solidFill>
                  <a:schemeClr val="bg1"/>
                </a:solidFill>
              </a:rPr>
              <a:t>6</a:t>
            </a:fld>
            <a:endParaRPr lang="fr-FR" dirty="0">
              <a:solidFill>
                <a:schemeClr val="bg1"/>
              </a:solidFill>
            </a:endParaRPr>
          </a:p>
        </p:txBody>
      </p:sp>
      <p:pic>
        <p:nvPicPr>
          <p:cNvPr id="5" name="Image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110793" y="1726250"/>
            <a:ext cx="4282762" cy="4527958"/>
          </a:xfrm>
          <a:prstGeom prst="rect">
            <a:avLst/>
          </a:prstGeom>
        </p:spPr>
      </p:pic>
    </p:spTree>
    <p:extLst>
      <p:ext uri="{BB962C8B-B14F-4D97-AF65-F5344CB8AC3E}">
        <p14:creationId xmlns:p14="http://schemas.microsoft.com/office/powerpoint/2010/main" val="31319408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47673" y="283847"/>
            <a:ext cx="8551047" cy="622141"/>
          </a:xfrm>
        </p:spPr>
        <p:txBody>
          <a:bodyPr>
            <a:normAutofit/>
          </a:bodyPr>
          <a:lstStyle/>
          <a:p>
            <a:r>
              <a:rPr lang="fr-FR" sz="3600" dirty="0" smtClean="0">
                <a:solidFill>
                  <a:schemeClr val="accent5">
                    <a:lumMod val="50000"/>
                  </a:schemeClr>
                </a:solidFill>
                <a:effectLst>
                  <a:outerShdw blurRad="38100" dist="38100" dir="2700000" algn="tl">
                    <a:srgbClr val="000000">
                      <a:alpha val="43137"/>
                    </a:srgbClr>
                  </a:outerShdw>
                </a:effectLst>
              </a:rPr>
              <a:t>3- La  fiche de demande d’autorisation</a:t>
            </a:r>
            <a:endParaRPr lang="fr-FR" sz="3600" dirty="0">
              <a:solidFill>
                <a:schemeClr val="accent5">
                  <a:lumMod val="50000"/>
                </a:schemeClr>
              </a:solidFill>
              <a:effectLst>
                <a:outerShdw blurRad="38100" dist="38100" dir="2700000" algn="tl">
                  <a:srgbClr val="000000">
                    <a:alpha val="43137"/>
                  </a:srgbClr>
                </a:outerShdw>
              </a:effectLst>
            </a:endParaRPr>
          </a:p>
        </p:txBody>
      </p:sp>
      <p:sp>
        <p:nvSpPr>
          <p:cNvPr id="8" name="Rectangle 20"/>
          <p:cNvSpPr txBox="1">
            <a:spLocks noChangeArrowheads="1"/>
          </p:cNvSpPr>
          <p:nvPr/>
        </p:nvSpPr>
        <p:spPr bwMode="gray">
          <a:xfrm>
            <a:off x="0" y="6342669"/>
            <a:ext cx="12192000" cy="523876"/>
          </a:xfrm>
          <a:prstGeom prst="rect">
            <a:avLst/>
          </a:prstGeom>
          <a:solidFill>
            <a:srgbClr val="00B050"/>
          </a:solidFill>
          <a:ln>
            <a:noFill/>
          </a:ln>
          <a:effectLst/>
          <a:extLst/>
        </p:spPr>
        <p:txBody>
          <a:bodyPr vert="horz" wrap="squar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9pPr>
          </a:lstStyle>
          <a:p>
            <a:r>
              <a:rPr lang="fr-FR" altLang="fr-FR" sz="1200" dirty="0">
                <a:solidFill>
                  <a:srgbClr val="FFFFFF"/>
                </a:solidFill>
              </a:rPr>
              <a:t>Organisation d’une opération de nettoyage manuel sur le littoral </a:t>
            </a:r>
            <a:r>
              <a:rPr lang="fr-FR" altLang="fr-FR" sz="1200" dirty="0" smtClean="0">
                <a:solidFill>
                  <a:srgbClr val="FFFFFF"/>
                </a:solidFill>
              </a:rPr>
              <a:t>landais                                                                                                                                                                   </a:t>
            </a:r>
            <a:endParaRPr lang="fr-FR" altLang="fr-FR" sz="1200" dirty="0">
              <a:solidFill>
                <a:srgbClr val="FFFFFF"/>
              </a:solidFill>
            </a:endParaRPr>
          </a:p>
        </p:txBody>
      </p:sp>
      <p:sp>
        <p:nvSpPr>
          <p:cNvPr id="10" name="Rectangle 9"/>
          <p:cNvSpPr/>
          <p:nvPr/>
        </p:nvSpPr>
        <p:spPr>
          <a:xfrm>
            <a:off x="10658475" y="-8546"/>
            <a:ext cx="1533525" cy="6334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496425" y="0"/>
            <a:ext cx="2695575" cy="905988"/>
          </a:xfrm>
          <a:prstGeom prst="rect">
            <a:avLst/>
          </a:prstGeom>
        </p:spPr>
      </p:pic>
      <p:sp>
        <p:nvSpPr>
          <p:cNvPr id="3" name="ZoneTexte 2"/>
          <p:cNvSpPr txBox="1"/>
          <p:nvPr/>
        </p:nvSpPr>
        <p:spPr>
          <a:xfrm>
            <a:off x="607818" y="2595646"/>
            <a:ext cx="3344166" cy="2031325"/>
          </a:xfrm>
          <a:prstGeom prst="rect">
            <a:avLst/>
          </a:prstGeom>
          <a:noFill/>
        </p:spPr>
        <p:txBody>
          <a:bodyPr wrap="square" rtlCol="0">
            <a:spAutoFit/>
          </a:bodyPr>
          <a:lstStyle/>
          <a:p>
            <a:pPr algn="just"/>
            <a:r>
              <a:rPr lang="fr-FR" sz="1400" dirty="0">
                <a:solidFill>
                  <a:schemeClr val="accent5">
                    <a:lumMod val="50000"/>
                  </a:schemeClr>
                </a:solidFill>
              </a:rPr>
              <a:t>	</a:t>
            </a:r>
            <a:endParaRPr lang="fr-FR" sz="1400" dirty="0" smtClean="0">
              <a:solidFill>
                <a:schemeClr val="accent5">
                  <a:lumMod val="50000"/>
                </a:schemeClr>
              </a:solidFill>
            </a:endParaRPr>
          </a:p>
          <a:p>
            <a:pPr algn="just"/>
            <a:r>
              <a:rPr lang="fr-FR" sz="1400" dirty="0" smtClean="0">
                <a:solidFill>
                  <a:schemeClr val="accent5">
                    <a:lumMod val="50000"/>
                  </a:schemeClr>
                </a:solidFill>
              </a:rPr>
              <a:t>Préalablement à l’organisation de toute opération, une autorisation doit être obtenue auprès de la Mairie concernée.</a:t>
            </a:r>
          </a:p>
          <a:p>
            <a:pPr algn="just"/>
            <a:endParaRPr lang="fr-FR" sz="1400" dirty="0">
              <a:solidFill>
                <a:schemeClr val="accent5">
                  <a:lumMod val="50000"/>
                </a:schemeClr>
              </a:solidFill>
            </a:endParaRPr>
          </a:p>
          <a:p>
            <a:pPr algn="just"/>
            <a:r>
              <a:rPr lang="fr-FR" sz="1400" dirty="0" smtClean="0">
                <a:solidFill>
                  <a:schemeClr val="accent5">
                    <a:lumMod val="50000"/>
                  </a:schemeClr>
                </a:solidFill>
              </a:rPr>
              <a:t>Pour cela, merci de remplir la fiche de demande d’autorisation dédiée que vous trouverez en Mairie.</a:t>
            </a:r>
          </a:p>
          <a:p>
            <a:pPr algn="just"/>
            <a:endParaRPr lang="fr-FR" sz="1400" dirty="0" smtClean="0">
              <a:solidFill>
                <a:srgbClr val="FF0000"/>
              </a:solidFill>
            </a:endParaRPr>
          </a:p>
        </p:txBody>
      </p:sp>
      <p:sp>
        <p:nvSpPr>
          <p:cNvPr id="7" name="Espace réservé du numéro de diapositive 6"/>
          <p:cNvSpPr>
            <a:spLocks noGrp="1"/>
          </p:cNvSpPr>
          <p:nvPr>
            <p:ph type="sldNum" sz="quarter" idx="12"/>
          </p:nvPr>
        </p:nvSpPr>
        <p:spPr/>
        <p:txBody>
          <a:bodyPr/>
          <a:lstStyle/>
          <a:p>
            <a:fld id="{DF4CB1C9-9064-4704-ACFD-B0829A3CD3FA}" type="slidenum">
              <a:rPr lang="fr-FR" smtClean="0">
                <a:solidFill>
                  <a:schemeClr val="bg1"/>
                </a:solidFill>
              </a:rPr>
              <a:t>7</a:t>
            </a:fld>
            <a:endParaRPr lang="fr-FR" dirty="0">
              <a:solidFill>
                <a:schemeClr val="bg1"/>
              </a:solidFill>
            </a:endParaRPr>
          </a:p>
        </p:txBody>
      </p:sp>
      <p:sp>
        <p:nvSpPr>
          <p:cNvPr id="15" name="Flèche droite 14"/>
          <p:cNvSpPr/>
          <p:nvPr/>
        </p:nvSpPr>
        <p:spPr>
          <a:xfrm>
            <a:off x="4200525" y="3039553"/>
            <a:ext cx="695325" cy="24657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graphicFrame>
        <p:nvGraphicFramePr>
          <p:cNvPr id="4" name="Objet 3"/>
          <p:cNvGraphicFramePr>
            <a:graphicFrameLocks noChangeAspect="1"/>
          </p:cNvGraphicFramePr>
          <p:nvPr>
            <p:extLst>
              <p:ext uri="{D42A27DB-BD31-4B8C-83A1-F6EECF244321}">
                <p14:modId xmlns:p14="http://schemas.microsoft.com/office/powerpoint/2010/main" val="2796160371"/>
              </p:ext>
            </p:extLst>
          </p:nvPr>
        </p:nvGraphicFramePr>
        <p:xfrm>
          <a:off x="5144391" y="923079"/>
          <a:ext cx="4837809" cy="5402499"/>
        </p:xfrm>
        <a:graphic>
          <a:graphicData uri="http://schemas.openxmlformats.org/presentationml/2006/ole">
            <mc:AlternateContent xmlns:mc="http://schemas.openxmlformats.org/markup-compatibility/2006">
              <mc:Choice xmlns:v="urn:schemas-microsoft-com:vml" Requires="v">
                <p:oleObj spid="_x0000_s1059" name="Document" r:id="rId6" imgW="7160218" imgH="9588926" progId="Word.Document.12">
                  <p:embed/>
                </p:oleObj>
              </mc:Choice>
              <mc:Fallback>
                <p:oleObj name="Document" r:id="rId6" imgW="7160218" imgH="9588926" progId="Word.Document.12">
                  <p:embed/>
                  <p:pic>
                    <p:nvPicPr>
                      <p:cNvPr id="0" name=""/>
                      <p:cNvPicPr/>
                      <p:nvPr/>
                    </p:nvPicPr>
                    <p:blipFill>
                      <a:blip r:embed="rId7"/>
                      <a:stretch>
                        <a:fillRect/>
                      </a:stretch>
                    </p:blipFill>
                    <p:spPr>
                      <a:xfrm>
                        <a:off x="5144391" y="923079"/>
                        <a:ext cx="4837809" cy="5402499"/>
                      </a:xfrm>
                      <a:prstGeom prst="rect">
                        <a:avLst/>
                      </a:prstGeom>
                    </p:spPr>
                  </p:pic>
                </p:oleObj>
              </mc:Fallback>
            </mc:AlternateContent>
          </a:graphicData>
        </a:graphic>
      </p:graphicFrame>
    </p:spTree>
    <p:extLst>
      <p:ext uri="{BB962C8B-B14F-4D97-AF65-F5344CB8AC3E}">
        <p14:creationId xmlns:p14="http://schemas.microsoft.com/office/powerpoint/2010/main" val="38990901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47674" y="283847"/>
            <a:ext cx="6021492" cy="622141"/>
          </a:xfrm>
        </p:spPr>
        <p:txBody>
          <a:bodyPr>
            <a:noAutofit/>
          </a:bodyPr>
          <a:lstStyle/>
          <a:p>
            <a:r>
              <a:rPr lang="fr-FR" sz="3600" dirty="0" smtClean="0">
                <a:solidFill>
                  <a:schemeClr val="accent5">
                    <a:lumMod val="50000"/>
                  </a:schemeClr>
                </a:solidFill>
                <a:effectLst>
                  <a:outerShdw blurRad="38100" dist="38100" dir="2700000" algn="tl">
                    <a:srgbClr val="000000">
                      <a:alpha val="43137"/>
                    </a:srgbClr>
                  </a:outerShdw>
                </a:effectLst>
              </a:rPr>
              <a:t>4- La charte de bonne conduite</a:t>
            </a:r>
            <a:endParaRPr lang="fr-FR" sz="3600" dirty="0">
              <a:solidFill>
                <a:schemeClr val="accent5">
                  <a:lumMod val="50000"/>
                </a:schemeClr>
              </a:solidFill>
              <a:effectLst>
                <a:outerShdw blurRad="38100" dist="38100" dir="2700000" algn="tl">
                  <a:srgbClr val="000000">
                    <a:alpha val="43137"/>
                  </a:srgbClr>
                </a:outerShdw>
              </a:effectLst>
            </a:endParaRPr>
          </a:p>
        </p:txBody>
      </p:sp>
      <p:sp>
        <p:nvSpPr>
          <p:cNvPr id="8" name="Rectangle 20"/>
          <p:cNvSpPr txBox="1">
            <a:spLocks noChangeArrowheads="1"/>
          </p:cNvSpPr>
          <p:nvPr/>
        </p:nvSpPr>
        <p:spPr bwMode="gray">
          <a:xfrm>
            <a:off x="0" y="6342669"/>
            <a:ext cx="12192000" cy="523876"/>
          </a:xfrm>
          <a:prstGeom prst="rect">
            <a:avLst/>
          </a:prstGeom>
          <a:solidFill>
            <a:srgbClr val="00B050"/>
          </a:solidFill>
          <a:ln>
            <a:noFill/>
          </a:ln>
          <a:effectLst/>
          <a:extLst/>
        </p:spPr>
        <p:txBody>
          <a:bodyPr vert="horz" wrap="squar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9pPr>
          </a:lstStyle>
          <a:p>
            <a:r>
              <a:rPr lang="fr-FR" altLang="fr-FR" sz="1200" dirty="0">
                <a:solidFill>
                  <a:srgbClr val="FFFFFF"/>
                </a:solidFill>
              </a:rPr>
              <a:t>Organisation d’une opération de nettoyage manuel sur le littoral </a:t>
            </a:r>
            <a:r>
              <a:rPr lang="fr-FR" altLang="fr-FR" sz="1200" dirty="0" smtClean="0">
                <a:solidFill>
                  <a:srgbClr val="FFFFFF"/>
                </a:solidFill>
              </a:rPr>
              <a:t>landais                                                                                                                                                                   </a:t>
            </a:r>
            <a:endParaRPr lang="fr-FR" altLang="fr-FR" sz="1200" dirty="0">
              <a:solidFill>
                <a:srgbClr val="FFFFFF"/>
              </a:solidFill>
            </a:endParaRPr>
          </a:p>
        </p:txBody>
      </p:sp>
      <p:sp>
        <p:nvSpPr>
          <p:cNvPr id="10" name="Rectangle 9"/>
          <p:cNvSpPr/>
          <p:nvPr/>
        </p:nvSpPr>
        <p:spPr>
          <a:xfrm>
            <a:off x="10658475" y="-8546"/>
            <a:ext cx="1533525" cy="6334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6425" y="0"/>
            <a:ext cx="2695575" cy="905988"/>
          </a:xfrm>
          <a:prstGeom prst="rect">
            <a:avLst/>
          </a:prstGeom>
        </p:spPr>
      </p:pic>
      <p:sp>
        <p:nvSpPr>
          <p:cNvPr id="7" name="Espace réservé du numéro de diapositive 6"/>
          <p:cNvSpPr>
            <a:spLocks noGrp="1"/>
          </p:cNvSpPr>
          <p:nvPr>
            <p:ph type="sldNum" sz="quarter" idx="12"/>
          </p:nvPr>
        </p:nvSpPr>
        <p:spPr/>
        <p:txBody>
          <a:bodyPr/>
          <a:lstStyle/>
          <a:p>
            <a:fld id="{DF4CB1C9-9064-4704-ACFD-B0829A3CD3FA}" type="slidenum">
              <a:rPr lang="fr-FR" smtClean="0">
                <a:solidFill>
                  <a:schemeClr val="bg1"/>
                </a:solidFill>
              </a:rPr>
              <a:t>8</a:t>
            </a:fld>
            <a:endParaRPr lang="fr-FR" dirty="0">
              <a:solidFill>
                <a:schemeClr val="bg1"/>
              </a:solidFill>
            </a:endParaRPr>
          </a:p>
        </p:txBody>
      </p:sp>
      <p:sp>
        <p:nvSpPr>
          <p:cNvPr id="6" name="ZoneTexte 5"/>
          <p:cNvSpPr txBox="1"/>
          <p:nvPr/>
        </p:nvSpPr>
        <p:spPr>
          <a:xfrm>
            <a:off x="447675" y="1153682"/>
            <a:ext cx="6277866" cy="6247864"/>
          </a:xfrm>
          <a:prstGeom prst="rect">
            <a:avLst/>
          </a:prstGeom>
          <a:noFill/>
        </p:spPr>
        <p:txBody>
          <a:bodyPr wrap="square" rtlCol="0">
            <a:spAutoFit/>
          </a:bodyPr>
          <a:lstStyle/>
          <a:p>
            <a:r>
              <a:rPr lang="fr-FR" sz="1400" dirty="0" smtClean="0">
                <a:solidFill>
                  <a:srgbClr val="002060"/>
                </a:solidFill>
              </a:rPr>
              <a:t>4.1- Respect de l’environnement</a:t>
            </a:r>
          </a:p>
          <a:p>
            <a:endParaRPr lang="fr-FR" sz="1400" dirty="0">
              <a:solidFill>
                <a:srgbClr val="002060"/>
              </a:solidFill>
            </a:endParaRPr>
          </a:p>
          <a:p>
            <a:r>
              <a:rPr lang="fr-FR" sz="1400" dirty="0" smtClean="0">
                <a:solidFill>
                  <a:srgbClr val="002060"/>
                </a:solidFill>
              </a:rPr>
              <a:t>L’écosystème dunaire est un milieu fragile abritant bon nombre de végétaux et d’êtres vivants, parfois peu visibles.</a:t>
            </a:r>
          </a:p>
          <a:p>
            <a:endParaRPr lang="fr-FR" sz="1400" dirty="0" smtClean="0">
              <a:solidFill>
                <a:srgbClr val="002060"/>
              </a:solidFill>
            </a:endParaRPr>
          </a:p>
          <a:p>
            <a:r>
              <a:rPr lang="fr-FR" sz="1400" dirty="0" smtClean="0">
                <a:solidFill>
                  <a:srgbClr val="002060"/>
                </a:solidFill>
              </a:rPr>
              <a:t>En ce sens, les prescriptions suivantes doivent être respectées lors de l’opération de nettoyage:</a:t>
            </a:r>
          </a:p>
          <a:p>
            <a:endParaRPr lang="fr-FR" sz="1400" b="1" dirty="0">
              <a:solidFill>
                <a:srgbClr val="002060"/>
              </a:solidFill>
            </a:endParaRPr>
          </a:p>
          <a:p>
            <a:r>
              <a:rPr lang="fr-FR" sz="1400" b="1" dirty="0" smtClean="0">
                <a:solidFill>
                  <a:srgbClr val="002060"/>
                </a:solidFill>
              </a:rPr>
              <a:t>	</a:t>
            </a:r>
            <a:r>
              <a:rPr lang="fr-FR" sz="1400" b="1" dirty="0" smtClean="0">
                <a:solidFill>
                  <a:srgbClr val="FF0000"/>
                </a:solidFill>
              </a:rPr>
              <a:t>Interdiction de pénétrer et de marcher sur les dunes </a:t>
            </a:r>
          </a:p>
          <a:p>
            <a:r>
              <a:rPr lang="fr-FR" sz="1400" dirty="0" smtClean="0">
                <a:solidFill>
                  <a:srgbClr val="FF0000"/>
                </a:solidFill>
              </a:rPr>
              <a:t>	</a:t>
            </a:r>
          </a:p>
          <a:p>
            <a:r>
              <a:rPr lang="fr-FR" sz="1400" dirty="0">
                <a:solidFill>
                  <a:srgbClr val="FF0000"/>
                </a:solidFill>
              </a:rPr>
              <a:t>	</a:t>
            </a:r>
            <a:r>
              <a:rPr lang="fr-FR" sz="1400" dirty="0" smtClean="0">
                <a:solidFill>
                  <a:srgbClr val="002060"/>
                </a:solidFill>
              </a:rPr>
              <a:t>Eviter de piétiner la végétation du pied de dune</a:t>
            </a:r>
          </a:p>
          <a:p>
            <a:endParaRPr lang="fr-FR" sz="1400" dirty="0">
              <a:solidFill>
                <a:srgbClr val="002060"/>
              </a:solidFill>
            </a:endParaRPr>
          </a:p>
          <a:p>
            <a:r>
              <a:rPr lang="fr-FR" sz="1400" dirty="0" smtClean="0">
                <a:solidFill>
                  <a:srgbClr val="002060"/>
                </a:solidFill>
              </a:rPr>
              <a:t>	Eviter de retourner les morceaux de bois </a:t>
            </a:r>
          </a:p>
          <a:p>
            <a:endParaRPr lang="fr-FR" sz="1400" dirty="0">
              <a:solidFill>
                <a:srgbClr val="002060"/>
              </a:solidFill>
            </a:endParaRPr>
          </a:p>
          <a:p>
            <a:r>
              <a:rPr lang="fr-FR" sz="1400" dirty="0" smtClean="0">
                <a:solidFill>
                  <a:srgbClr val="002060"/>
                </a:solidFill>
              </a:rPr>
              <a:t>	Ne ramasser que les déchets issus de l’activité humaine </a:t>
            </a:r>
            <a:r>
              <a:rPr lang="fr-FR" sz="1400" dirty="0" smtClean="0">
                <a:solidFill>
                  <a:schemeClr val="accent5">
                    <a:lumMod val="50000"/>
                  </a:schemeClr>
                </a:solidFill>
              </a:rPr>
              <a:t>(laisser le bois, 	les algues et les petits cadavres d’animaux)</a:t>
            </a:r>
          </a:p>
          <a:p>
            <a:endParaRPr lang="fr-FR" sz="1400" dirty="0">
              <a:solidFill>
                <a:srgbClr val="002060"/>
              </a:solidFill>
            </a:endParaRPr>
          </a:p>
          <a:p>
            <a:r>
              <a:rPr lang="fr-FR" sz="1400" dirty="0" smtClean="0">
                <a:solidFill>
                  <a:srgbClr val="002060"/>
                </a:solidFill>
              </a:rPr>
              <a:t>	En cas de découverte d’un être vivant, ne pas le manipuler</a:t>
            </a:r>
          </a:p>
          <a:p>
            <a:endParaRPr lang="fr-FR" sz="1400" dirty="0">
              <a:solidFill>
                <a:srgbClr val="002060"/>
              </a:solidFill>
            </a:endParaRPr>
          </a:p>
          <a:p>
            <a:r>
              <a:rPr lang="fr-FR" sz="1400" dirty="0" smtClean="0">
                <a:solidFill>
                  <a:srgbClr val="002060"/>
                </a:solidFill>
              </a:rPr>
              <a:t>	Utilisation de sacs réutilisables (pas de sacs poubelle) pour la collecte</a:t>
            </a:r>
          </a:p>
          <a:p>
            <a:endParaRPr lang="fr-FR" sz="1400" dirty="0">
              <a:solidFill>
                <a:srgbClr val="002060"/>
              </a:solidFill>
            </a:endParaRPr>
          </a:p>
          <a:p>
            <a:r>
              <a:rPr lang="fr-FR" sz="1400" dirty="0" smtClean="0">
                <a:solidFill>
                  <a:srgbClr val="002060"/>
                </a:solidFill>
              </a:rPr>
              <a:t>	Evacuer l’ensemble des déchets issus de la collecte </a:t>
            </a:r>
          </a:p>
          <a:p>
            <a:endParaRPr lang="fr-FR" sz="1400" dirty="0">
              <a:solidFill>
                <a:srgbClr val="002060"/>
              </a:solidFill>
            </a:endParaRPr>
          </a:p>
          <a:p>
            <a:endParaRPr lang="fr-FR" sz="1400" dirty="0" smtClean="0">
              <a:solidFill>
                <a:srgbClr val="002060"/>
              </a:solidFill>
            </a:endParaRPr>
          </a:p>
          <a:p>
            <a:endParaRPr lang="fr-FR" sz="1400" dirty="0" smtClean="0">
              <a:solidFill>
                <a:srgbClr val="002060"/>
              </a:solidFill>
            </a:endParaRPr>
          </a:p>
          <a:p>
            <a:endParaRPr lang="fr-FR" sz="1400" dirty="0" smtClean="0">
              <a:solidFill>
                <a:srgbClr val="FF0000"/>
              </a:solidFill>
            </a:endParaRPr>
          </a:p>
          <a:p>
            <a:endParaRPr lang="fr-FR" dirty="0"/>
          </a:p>
          <a:p>
            <a:r>
              <a:rPr lang="fr-FR" dirty="0" smtClean="0"/>
              <a:t>	</a:t>
            </a:r>
          </a:p>
        </p:txBody>
      </p:sp>
      <p:sp>
        <p:nvSpPr>
          <p:cNvPr id="17" name="Flèche droite 16"/>
          <p:cNvSpPr/>
          <p:nvPr/>
        </p:nvSpPr>
        <p:spPr>
          <a:xfrm>
            <a:off x="734938" y="5258459"/>
            <a:ext cx="529839" cy="21364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173216" y="1219928"/>
            <a:ext cx="3023647" cy="2267735"/>
          </a:xfrm>
          <a:prstGeom prst="rect">
            <a:avLst/>
          </a:prstGeom>
          <a:effectLst>
            <a:outerShdw blurRad="50800" dist="38100" dir="2700000" algn="tl" rotWithShape="0">
              <a:prstClr val="black">
                <a:alpha val="40000"/>
              </a:prstClr>
            </a:outerShdw>
          </a:effectLst>
        </p:spPr>
      </p:pic>
      <p:pic>
        <p:nvPicPr>
          <p:cNvPr id="19" name="Imag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173216" y="3708620"/>
            <a:ext cx="3023647" cy="2243855"/>
          </a:xfrm>
          <a:prstGeom prst="rect">
            <a:avLst/>
          </a:prstGeom>
          <a:effectLst>
            <a:outerShdw blurRad="50800" dist="38100" dir="2700000" algn="tl" rotWithShape="0">
              <a:prstClr val="black">
                <a:alpha val="40000"/>
              </a:prstClr>
            </a:outerShdw>
          </a:effectLst>
        </p:spPr>
      </p:pic>
      <p:sp>
        <p:nvSpPr>
          <p:cNvPr id="20" name="Flèche droite 19"/>
          <p:cNvSpPr/>
          <p:nvPr/>
        </p:nvSpPr>
        <p:spPr>
          <a:xfrm>
            <a:off x="734936" y="2906063"/>
            <a:ext cx="529839" cy="213645"/>
          </a:xfrm>
          <a:prstGeom prst="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1" name="Flèche droite 20"/>
          <p:cNvSpPr/>
          <p:nvPr/>
        </p:nvSpPr>
        <p:spPr>
          <a:xfrm>
            <a:off x="734936" y="3334146"/>
            <a:ext cx="529839" cy="21364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2" name="Flèche droite 21"/>
          <p:cNvSpPr/>
          <p:nvPr/>
        </p:nvSpPr>
        <p:spPr>
          <a:xfrm>
            <a:off x="729710" y="4294866"/>
            <a:ext cx="529839" cy="21364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3" name="Flèche droite 22"/>
          <p:cNvSpPr/>
          <p:nvPr/>
        </p:nvSpPr>
        <p:spPr>
          <a:xfrm>
            <a:off x="734936" y="4829867"/>
            <a:ext cx="529839" cy="21364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24" name="Flèche droite 23"/>
          <p:cNvSpPr/>
          <p:nvPr/>
        </p:nvSpPr>
        <p:spPr>
          <a:xfrm>
            <a:off x="734936" y="3762095"/>
            <a:ext cx="529839" cy="21364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6" name="Flèche droite 15"/>
          <p:cNvSpPr/>
          <p:nvPr/>
        </p:nvSpPr>
        <p:spPr>
          <a:xfrm>
            <a:off x="729711" y="5688569"/>
            <a:ext cx="529839" cy="213645"/>
          </a:xfrm>
          <a:prstGeom prst="rightArrow">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Tree>
    <p:extLst>
      <p:ext uri="{BB962C8B-B14F-4D97-AF65-F5344CB8AC3E}">
        <p14:creationId xmlns:p14="http://schemas.microsoft.com/office/powerpoint/2010/main" val="104087494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re 1"/>
          <p:cNvSpPr>
            <a:spLocks noGrp="1"/>
          </p:cNvSpPr>
          <p:nvPr>
            <p:ph type="ctrTitle"/>
          </p:nvPr>
        </p:nvSpPr>
        <p:spPr>
          <a:xfrm>
            <a:off x="447674" y="283847"/>
            <a:ext cx="5995855" cy="622141"/>
          </a:xfrm>
        </p:spPr>
        <p:txBody>
          <a:bodyPr>
            <a:normAutofit/>
          </a:bodyPr>
          <a:lstStyle/>
          <a:p>
            <a:r>
              <a:rPr lang="fr-FR" sz="3600" dirty="0" smtClean="0">
                <a:solidFill>
                  <a:schemeClr val="accent5">
                    <a:lumMod val="50000"/>
                  </a:schemeClr>
                </a:solidFill>
                <a:effectLst>
                  <a:outerShdw blurRad="38100" dist="38100" dir="2700000" algn="tl">
                    <a:srgbClr val="000000">
                      <a:alpha val="43137"/>
                    </a:srgbClr>
                  </a:outerShdw>
                </a:effectLst>
              </a:rPr>
              <a:t>4- La charte de bonne conduite</a:t>
            </a:r>
            <a:endParaRPr lang="fr-FR" sz="3600" dirty="0">
              <a:solidFill>
                <a:schemeClr val="accent5">
                  <a:lumMod val="50000"/>
                </a:schemeClr>
              </a:solidFill>
              <a:effectLst>
                <a:outerShdw blurRad="38100" dist="38100" dir="2700000" algn="tl">
                  <a:srgbClr val="000000">
                    <a:alpha val="43137"/>
                  </a:srgbClr>
                </a:outerShdw>
              </a:effectLst>
            </a:endParaRPr>
          </a:p>
        </p:txBody>
      </p:sp>
      <p:sp>
        <p:nvSpPr>
          <p:cNvPr id="8" name="Rectangle 20"/>
          <p:cNvSpPr txBox="1">
            <a:spLocks noChangeArrowheads="1"/>
          </p:cNvSpPr>
          <p:nvPr/>
        </p:nvSpPr>
        <p:spPr bwMode="gray">
          <a:xfrm>
            <a:off x="0" y="6342669"/>
            <a:ext cx="12192000" cy="523876"/>
          </a:xfrm>
          <a:prstGeom prst="rect">
            <a:avLst/>
          </a:prstGeom>
          <a:solidFill>
            <a:srgbClr val="00B050"/>
          </a:solidFill>
          <a:ln>
            <a:noFill/>
          </a:ln>
          <a:effectLst/>
          <a:extLst/>
        </p:spPr>
        <p:txBody>
          <a:bodyPr vert="horz" wrap="square" lIns="0" tIns="0" rIns="0" bIns="0" numCol="1" anchor="ctr" anchorCtr="0" compatLnSpc="1">
            <a:prstTxWarp prst="textNoShape">
              <a:avLst/>
            </a:prstTxWarp>
          </a:bodyPr>
          <a:lstStyle>
            <a:defPPr>
              <a:defRPr lang="en-US"/>
            </a:defPPr>
            <a:lvl1pPr algn="l" rtl="0" eaLnBrk="0" fontAlgn="base" hangingPunct="0">
              <a:spcBef>
                <a:spcPct val="0"/>
              </a:spcBef>
              <a:spcAft>
                <a:spcPct val="0"/>
              </a:spcAft>
              <a:defRPr sz="2400" kern="1200">
                <a:solidFill>
                  <a:schemeClr val="tx1"/>
                </a:solidFill>
                <a:latin typeface="Arial" charset="0"/>
                <a:ea typeface="+mn-ea"/>
                <a:cs typeface="+mn-cs"/>
              </a:defRPr>
            </a:lvl1pPr>
            <a:lvl2pPr marL="742950" indent="-285750" algn="l" rtl="0" eaLnBrk="0" fontAlgn="base" hangingPunct="0">
              <a:spcBef>
                <a:spcPct val="0"/>
              </a:spcBef>
              <a:spcAft>
                <a:spcPct val="0"/>
              </a:spcAft>
              <a:defRPr sz="2400" kern="1200">
                <a:solidFill>
                  <a:schemeClr val="tx1"/>
                </a:solidFill>
                <a:latin typeface="Arial" charset="0"/>
                <a:ea typeface="+mn-ea"/>
                <a:cs typeface="+mn-cs"/>
              </a:defRPr>
            </a:lvl2pPr>
            <a:lvl3pPr marL="1143000" indent="-228600" algn="l" rtl="0" eaLnBrk="0" fontAlgn="base" hangingPunct="0">
              <a:spcBef>
                <a:spcPct val="0"/>
              </a:spcBef>
              <a:spcAft>
                <a:spcPct val="0"/>
              </a:spcAft>
              <a:defRPr sz="2400" kern="1200">
                <a:solidFill>
                  <a:schemeClr val="tx1"/>
                </a:solidFill>
                <a:latin typeface="Arial" charset="0"/>
                <a:ea typeface="+mn-ea"/>
                <a:cs typeface="+mn-cs"/>
              </a:defRPr>
            </a:lvl3pPr>
            <a:lvl4pPr marL="1600200" indent="-228600" algn="l" rtl="0" eaLnBrk="0" fontAlgn="base" hangingPunct="0">
              <a:spcBef>
                <a:spcPct val="0"/>
              </a:spcBef>
              <a:spcAft>
                <a:spcPct val="0"/>
              </a:spcAft>
              <a:defRPr sz="2400" kern="1200">
                <a:solidFill>
                  <a:schemeClr val="tx1"/>
                </a:solidFill>
                <a:latin typeface="Arial" charset="0"/>
                <a:ea typeface="+mn-ea"/>
                <a:cs typeface="+mn-cs"/>
              </a:defRPr>
            </a:lvl4pPr>
            <a:lvl5pPr marL="2057400" indent="-228600" algn="l" rtl="0" eaLnBrk="0" fontAlgn="base" hangingPunct="0">
              <a:spcBef>
                <a:spcPct val="0"/>
              </a:spcBef>
              <a:spcAft>
                <a:spcPct val="0"/>
              </a:spcAft>
              <a:defRPr sz="2400" kern="1200">
                <a:solidFill>
                  <a:schemeClr val="tx1"/>
                </a:solidFill>
                <a:latin typeface="Arial" charset="0"/>
                <a:ea typeface="+mn-ea"/>
                <a:cs typeface="+mn-cs"/>
              </a:defRPr>
            </a:lvl5pPr>
            <a:lvl6pPr marL="25146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6pPr>
            <a:lvl7pPr marL="29718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7pPr>
            <a:lvl8pPr marL="34290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8pPr>
            <a:lvl9pPr marL="3886200" indent="-228600" algn="l" defTabSz="914400" rtl="0" eaLnBrk="0" fontAlgn="base" latinLnBrk="0" hangingPunct="0">
              <a:spcBef>
                <a:spcPct val="0"/>
              </a:spcBef>
              <a:spcAft>
                <a:spcPct val="0"/>
              </a:spcAft>
              <a:defRPr sz="2400" kern="1200">
                <a:solidFill>
                  <a:schemeClr val="tx1"/>
                </a:solidFill>
                <a:latin typeface="Arial" charset="0"/>
                <a:ea typeface="+mn-ea"/>
                <a:cs typeface="+mn-cs"/>
              </a:defRPr>
            </a:lvl9pPr>
          </a:lstStyle>
          <a:p>
            <a:r>
              <a:rPr lang="fr-FR" altLang="fr-FR" sz="1200" dirty="0">
                <a:solidFill>
                  <a:srgbClr val="FFFFFF"/>
                </a:solidFill>
              </a:rPr>
              <a:t>Organisation d’une opération de nettoyage manuel sur le littoral </a:t>
            </a:r>
            <a:r>
              <a:rPr lang="fr-FR" altLang="fr-FR" sz="1200" dirty="0" smtClean="0">
                <a:solidFill>
                  <a:srgbClr val="FFFFFF"/>
                </a:solidFill>
              </a:rPr>
              <a:t>landais                                                                                                                                                                   </a:t>
            </a:r>
            <a:endParaRPr lang="fr-FR" altLang="fr-FR" sz="1200" dirty="0">
              <a:solidFill>
                <a:srgbClr val="FFFFFF"/>
              </a:solidFill>
            </a:endParaRPr>
          </a:p>
        </p:txBody>
      </p:sp>
      <p:sp>
        <p:nvSpPr>
          <p:cNvPr id="10" name="Rectangle 9"/>
          <p:cNvSpPr/>
          <p:nvPr/>
        </p:nvSpPr>
        <p:spPr>
          <a:xfrm>
            <a:off x="10658475" y="-8546"/>
            <a:ext cx="1533525" cy="6334124"/>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1" name="Image 1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9496425" y="0"/>
            <a:ext cx="2695575" cy="905988"/>
          </a:xfrm>
          <a:prstGeom prst="rect">
            <a:avLst/>
          </a:prstGeom>
        </p:spPr>
      </p:pic>
      <p:sp>
        <p:nvSpPr>
          <p:cNvPr id="7" name="Espace réservé du numéro de diapositive 6"/>
          <p:cNvSpPr>
            <a:spLocks noGrp="1"/>
          </p:cNvSpPr>
          <p:nvPr>
            <p:ph type="sldNum" sz="quarter" idx="12"/>
          </p:nvPr>
        </p:nvSpPr>
        <p:spPr/>
        <p:txBody>
          <a:bodyPr/>
          <a:lstStyle/>
          <a:p>
            <a:fld id="{DF4CB1C9-9064-4704-ACFD-B0829A3CD3FA}" type="slidenum">
              <a:rPr lang="fr-FR" smtClean="0">
                <a:solidFill>
                  <a:schemeClr val="bg1"/>
                </a:solidFill>
              </a:rPr>
              <a:t>9</a:t>
            </a:fld>
            <a:endParaRPr lang="fr-FR" dirty="0">
              <a:solidFill>
                <a:schemeClr val="bg1"/>
              </a:solidFill>
            </a:endParaRPr>
          </a:p>
        </p:txBody>
      </p:sp>
      <p:sp>
        <p:nvSpPr>
          <p:cNvPr id="6" name="ZoneTexte 5"/>
          <p:cNvSpPr txBox="1"/>
          <p:nvPr/>
        </p:nvSpPr>
        <p:spPr>
          <a:xfrm>
            <a:off x="447675" y="1153682"/>
            <a:ext cx="9963150" cy="1938992"/>
          </a:xfrm>
          <a:prstGeom prst="rect">
            <a:avLst/>
          </a:prstGeom>
          <a:noFill/>
        </p:spPr>
        <p:txBody>
          <a:bodyPr wrap="square" rtlCol="0">
            <a:spAutoFit/>
          </a:bodyPr>
          <a:lstStyle/>
          <a:p>
            <a:r>
              <a:rPr lang="fr-FR" sz="1400" dirty="0" smtClean="0">
                <a:solidFill>
                  <a:srgbClr val="002060"/>
                </a:solidFill>
              </a:rPr>
              <a:t>4.2 – Respect des consignes de sécurité </a:t>
            </a:r>
          </a:p>
          <a:p>
            <a:endParaRPr lang="fr-FR" sz="1400" dirty="0">
              <a:solidFill>
                <a:srgbClr val="002060"/>
              </a:solidFill>
            </a:endParaRPr>
          </a:p>
          <a:p>
            <a:endParaRPr lang="fr-FR" sz="1400" dirty="0">
              <a:solidFill>
                <a:srgbClr val="002060"/>
              </a:solidFill>
            </a:endParaRPr>
          </a:p>
          <a:p>
            <a:endParaRPr lang="fr-FR" sz="1400" dirty="0" smtClean="0">
              <a:solidFill>
                <a:srgbClr val="002060"/>
              </a:solidFill>
            </a:endParaRPr>
          </a:p>
          <a:p>
            <a:endParaRPr lang="fr-FR" sz="1400" dirty="0" smtClean="0">
              <a:solidFill>
                <a:srgbClr val="002060"/>
              </a:solidFill>
            </a:endParaRPr>
          </a:p>
          <a:p>
            <a:endParaRPr lang="fr-FR" sz="1400" dirty="0" smtClean="0">
              <a:solidFill>
                <a:srgbClr val="FF0000"/>
              </a:solidFill>
            </a:endParaRPr>
          </a:p>
          <a:p>
            <a:endParaRPr lang="fr-FR" dirty="0"/>
          </a:p>
          <a:p>
            <a:r>
              <a:rPr lang="fr-FR" dirty="0" smtClean="0"/>
              <a:t>	</a:t>
            </a:r>
          </a:p>
        </p:txBody>
      </p:sp>
      <p:pic>
        <p:nvPicPr>
          <p:cNvPr id="3" name="Image 2"/>
          <p:cNvPicPr>
            <a:picLocks noChangeAspect="1"/>
          </p:cNvPicPr>
          <p:nvPr/>
        </p:nvPicPr>
        <p:blipFill>
          <a:blip r:embed="rId4"/>
          <a:stretch>
            <a:fillRect/>
          </a:stretch>
        </p:blipFill>
        <p:spPr>
          <a:xfrm>
            <a:off x="683025" y="1694328"/>
            <a:ext cx="2212575" cy="1324115"/>
          </a:xfrm>
          <a:prstGeom prst="rect">
            <a:avLst/>
          </a:prstGeom>
          <a:solidFill>
            <a:schemeClr val="accent1">
              <a:lumMod val="20000"/>
              <a:lumOff val="80000"/>
            </a:schemeClr>
          </a:solidFill>
          <a:effectLst>
            <a:outerShdw blurRad="50800" dist="50800" dir="5400000" algn="ctr" rotWithShape="0">
              <a:schemeClr val="bg1"/>
            </a:outerShdw>
          </a:effectLst>
        </p:spPr>
      </p:pic>
      <p:pic>
        <p:nvPicPr>
          <p:cNvPr id="4" name="Image 3"/>
          <p:cNvPicPr>
            <a:picLocks noChangeAspect="1"/>
          </p:cNvPicPr>
          <p:nvPr/>
        </p:nvPicPr>
        <p:blipFill>
          <a:blip r:embed="rId5"/>
          <a:stretch>
            <a:fillRect/>
          </a:stretch>
        </p:blipFill>
        <p:spPr>
          <a:xfrm>
            <a:off x="3400425" y="1694328"/>
            <a:ext cx="2212575" cy="1324115"/>
          </a:xfrm>
          <a:prstGeom prst="rect">
            <a:avLst/>
          </a:prstGeom>
        </p:spPr>
      </p:pic>
      <p:pic>
        <p:nvPicPr>
          <p:cNvPr id="5" name="Image 4"/>
          <p:cNvPicPr>
            <a:picLocks noChangeAspect="1"/>
          </p:cNvPicPr>
          <p:nvPr/>
        </p:nvPicPr>
        <p:blipFill>
          <a:blip r:embed="rId6"/>
          <a:stretch>
            <a:fillRect/>
          </a:stretch>
        </p:blipFill>
        <p:spPr>
          <a:xfrm>
            <a:off x="6117825" y="1691388"/>
            <a:ext cx="2217488" cy="1327055"/>
          </a:xfrm>
          <a:prstGeom prst="rect">
            <a:avLst/>
          </a:prstGeom>
        </p:spPr>
      </p:pic>
      <p:pic>
        <p:nvPicPr>
          <p:cNvPr id="15" name="Image 14"/>
          <p:cNvPicPr>
            <a:picLocks noChangeAspect="1"/>
          </p:cNvPicPr>
          <p:nvPr/>
        </p:nvPicPr>
        <p:blipFill>
          <a:blip r:embed="rId7"/>
          <a:stretch>
            <a:fillRect/>
          </a:stretch>
        </p:blipFill>
        <p:spPr>
          <a:xfrm>
            <a:off x="683025" y="3885661"/>
            <a:ext cx="2212575" cy="1243481"/>
          </a:xfrm>
          <a:prstGeom prst="rect">
            <a:avLst/>
          </a:prstGeom>
        </p:spPr>
      </p:pic>
      <p:sp>
        <p:nvSpPr>
          <p:cNvPr id="20" name="ZoneTexte 19"/>
          <p:cNvSpPr txBox="1"/>
          <p:nvPr/>
        </p:nvSpPr>
        <p:spPr>
          <a:xfrm>
            <a:off x="676275" y="2993664"/>
            <a:ext cx="2143125" cy="276999"/>
          </a:xfrm>
          <a:prstGeom prst="rect">
            <a:avLst/>
          </a:prstGeom>
          <a:noFill/>
        </p:spPr>
        <p:txBody>
          <a:bodyPr wrap="square" rtlCol="0">
            <a:spAutoFit/>
          </a:bodyPr>
          <a:lstStyle/>
          <a:p>
            <a:pPr algn="ctr"/>
            <a:r>
              <a:rPr lang="fr-FR" sz="1200" dirty="0" smtClean="0"/>
              <a:t>Utiliser des gants</a:t>
            </a:r>
            <a:endParaRPr lang="fr-FR" sz="1200" dirty="0"/>
          </a:p>
        </p:txBody>
      </p:sp>
      <p:sp>
        <p:nvSpPr>
          <p:cNvPr id="21" name="ZoneTexte 20"/>
          <p:cNvSpPr txBox="1"/>
          <p:nvPr/>
        </p:nvSpPr>
        <p:spPr>
          <a:xfrm>
            <a:off x="3413325" y="2993664"/>
            <a:ext cx="2143125" cy="646331"/>
          </a:xfrm>
          <a:prstGeom prst="rect">
            <a:avLst/>
          </a:prstGeom>
          <a:noFill/>
        </p:spPr>
        <p:txBody>
          <a:bodyPr wrap="square" rtlCol="0">
            <a:spAutoFit/>
          </a:bodyPr>
          <a:lstStyle/>
          <a:p>
            <a:pPr algn="ctr"/>
            <a:r>
              <a:rPr lang="fr-FR" sz="1200" dirty="0" smtClean="0"/>
              <a:t>Attention aux objets saillants et déchets issus de l’activité de soins à risques infectieux</a:t>
            </a:r>
            <a:endParaRPr lang="fr-FR" sz="1200" dirty="0"/>
          </a:p>
        </p:txBody>
      </p:sp>
      <p:sp>
        <p:nvSpPr>
          <p:cNvPr id="23" name="ZoneTexte 22"/>
          <p:cNvSpPr txBox="1"/>
          <p:nvPr/>
        </p:nvSpPr>
        <p:spPr>
          <a:xfrm>
            <a:off x="6158382" y="2984049"/>
            <a:ext cx="2143125" cy="461665"/>
          </a:xfrm>
          <a:prstGeom prst="rect">
            <a:avLst/>
          </a:prstGeom>
          <a:noFill/>
        </p:spPr>
        <p:txBody>
          <a:bodyPr wrap="square" rtlCol="0">
            <a:spAutoFit/>
          </a:bodyPr>
          <a:lstStyle/>
          <a:p>
            <a:pPr algn="ctr"/>
            <a:r>
              <a:rPr lang="fr-FR" sz="1200" dirty="0" smtClean="0"/>
              <a:t>Ne pas laisser un jeune public seul</a:t>
            </a:r>
            <a:endParaRPr lang="fr-FR" sz="1200" dirty="0"/>
          </a:p>
        </p:txBody>
      </p:sp>
      <p:sp>
        <p:nvSpPr>
          <p:cNvPr id="24" name="ZoneTexte 23"/>
          <p:cNvSpPr txBox="1"/>
          <p:nvPr/>
        </p:nvSpPr>
        <p:spPr>
          <a:xfrm>
            <a:off x="752475" y="5129142"/>
            <a:ext cx="2143125" cy="461665"/>
          </a:xfrm>
          <a:prstGeom prst="rect">
            <a:avLst/>
          </a:prstGeom>
          <a:noFill/>
        </p:spPr>
        <p:txBody>
          <a:bodyPr wrap="square" rtlCol="0">
            <a:spAutoFit/>
          </a:bodyPr>
          <a:lstStyle/>
          <a:p>
            <a:pPr algn="ctr"/>
            <a:r>
              <a:rPr lang="fr-FR" sz="1200" dirty="0" smtClean="0"/>
              <a:t>Ne pas ramasser d’objets flottants</a:t>
            </a:r>
            <a:endParaRPr lang="fr-FR" sz="1200" dirty="0"/>
          </a:p>
        </p:txBody>
      </p:sp>
      <p:pic>
        <p:nvPicPr>
          <p:cNvPr id="25" name="Image 24"/>
          <p:cNvPicPr>
            <a:picLocks noChangeAspect="1"/>
          </p:cNvPicPr>
          <p:nvPr/>
        </p:nvPicPr>
        <p:blipFill>
          <a:blip r:embed="rId8"/>
          <a:stretch>
            <a:fillRect/>
          </a:stretch>
        </p:blipFill>
        <p:spPr>
          <a:xfrm>
            <a:off x="6067513" y="3885661"/>
            <a:ext cx="2171612" cy="1243482"/>
          </a:xfrm>
          <a:prstGeom prst="rect">
            <a:avLst/>
          </a:prstGeom>
        </p:spPr>
      </p:pic>
      <p:sp>
        <p:nvSpPr>
          <p:cNvPr id="26" name="ZoneTexte 25"/>
          <p:cNvSpPr txBox="1"/>
          <p:nvPr/>
        </p:nvSpPr>
        <p:spPr>
          <a:xfrm>
            <a:off x="6096000" y="5076150"/>
            <a:ext cx="2143125" cy="461665"/>
          </a:xfrm>
          <a:prstGeom prst="rect">
            <a:avLst/>
          </a:prstGeom>
          <a:noFill/>
        </p:spPr>
        <p:txBody>
          <a:bodyPr wrap="square" rtlCol="0">
            <a:spAutoFit/>
          </a:bodyPr>
          <a:lstStyle/>
          <a:p>
            <a:pPr algn="ctr"/>
            <a:r>
              <a:rPr lang="fr-FR" sz="1200" dirty="0" smtClean="0"/>
              <a:t>En cas de danger avéré, veuillez composer le 18 ou le 112</a:t>
            </a:r>
            <a:endParaRPr lang="fr-FR" sz="1200" dirty="0"/>
          </a:p>
        </p:txBody>
      </p:sp>
      <p:pic>
        <p:nvPicPr>
          <p:cNvPr id="27" name="Image 26"/>
          <p:cNvPicPr>
            <a:picLocks noChangeAspect="1"/>
          </p:cNvPicPr>
          <p:nvPr/>
        </p:nvPicPr>
        <p:blipFill>
          <a:blip r:embed="rId9"/>
          <a:stretch>
            <a:fillRect/>
          </a:stretch>
        </p:blipFill>
        <p:spPr>
          <a:xfrm>
            <a:off x="3273956" y="3865348"/>
            <a:ext cx="2339044" cy="1263794"/>
          </a:xfrm>
          <a:prstGeom prst="rect">
            <a:avLst/>
          </a:prstGeom>
        </p:spPr>
      </p:pic>
      <p:sp>
        <p:nvSpPr>
          <p:cNvPr id="28" name="ZoneTexte 27"/>
          <p:cNvSpPr txBox="1"/>
          <p:nvPr/>
        </p:nvSpPr>
        <p:spPr>
          <a:xfrm>
            <a:off x="3424237" y="5099512"/>
            <a:ext cx="2143125" cy="461665"/>
          </a:xfrm>
          <a:prstGeom prst="rect">
            <a:avLst/>
          </a:prstGeom>
          <a:noFill/>
        </p:spPr>
        <p:txBody>
          <a:bodyPr wrap="square" rtlCol="0">
            <a:spAutoFit/>
          </a:bodyPr>
          <a:lstStyle/>
          <a:p>
            <a:pPr algn="ctr"/>
            <a:r>
              <a:rPr lang="fr-FR" sz="1200" dirty="0" smtClean="0"/>
              <a:t>Garder vos chaussures lors du nettoyage</a:t>
            </a:r>
            <a:endParaRPr lang="fr-FR" sz="1200" dirty="0"/>
          </a:p>
        </p:txBody>
      </p:sp>
    </p:spTree>
    <p:extLst>
      <p:ext uri="{BB962C8B-B14F-4D97-AF65-F5344CB8AC3E}">
        <p14:creationId xmlns:p14="http://schemas.microsoft.com/office/powerpoint/2010/main" val="2018372213"/>
      </p:ext>
    </p:extLst>
  </p:cSld>
  <p:clrMapOvr>
    <a:masterClrMapping/>
  </p:clrMapOvr>
  <p:timing>
    <p:tnLst>
      <p:par>
        <p:cTn id="1" dur="indefinite" restart="never" nodeType="tmRoot"/>
      </p:par>
    </p:tnLst>
  </p:timing>
</p:sld>
</file>

<file path=ppt/theme/theme1.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1067</TotalTime>
  <Words>1077</Words>
  <Application>Microsoft Office PowerPoint</Application>
  <PresentationFormat>Grand écran</PresentationFormat>
  <Paragraphs>380</Paragraphs>
  <Slides>17</Slides>
  <Notes>12</Notes>
  <HiddenSlides>0</HiddenSlides>
  <MMClips>0</MMClips>
  <ScaleCrop>false</ScaleCrop>
  <HeadingPairs>
    <vt:vector size="8" baseType="variant">
      <vt:variant>
        <vt:lpstr>Polices utilisées</vt:lpstr>
      </vt:variant>
      <vt:variant>
        <vt:i4>5</vt:i4>
      </vt:variant>
      <vt:variant>
        <vt:lpstr>Thème</vt:lpstr>
      </vt:variant>
      <vt:variant>
        <vt:i4>1</vt:i4>
      </vt:variant>
      <vt:variant>
        <vt:lpstr>Serveurs OLE incorporés</vt:lpstr>
      </vt:variant>
      <vt:variant>
        <vt:i4>2</vt:i4>
      </vt:variant>
      <vt:variant>
        <vt:lpstr>Titres des diapositives</vt:lpstr>
      </vt:variant>
      <vt:variant>
        <vt:i4>17</vt:i4>
      </vt:variant>
    </vt:vector>
  </HeadingPairs>
  <TitlesOfParts>
    <vt:vector size="25" baseType="lpstr">
      <vt:lpstr>Arial</vt:lpstr>
      <vt:lpstr>Calibri</vt:lpstr>
      <vt:lpstr>Calibri Light</vt:lpstr>
      <vt:lpstr>CG Omega</vt:lpstr>
      <vt:lpstr>Times New Roman</vt:lpstr>
      <vt:lpstr>Thème Office</vt:lpstr>
      <vt:lpstr>Acrobat Document</vt:lpstr>
      <vt:lpstr>Document</vt:lpstr>
      <vt:lpstr>Guide pour l’organisation d’une opération de nettoyage manuel sur le littoral landais</vt:lpstr>
      <vt:lpstr>Sommaire </vt:lpstr>
      <vt:lpstr>1- Présentation</vt:lpstr>
      <vt:lpstr>2- Organisation d‘une collecte</vt:lpstr>
      <vt:lpstr>2- Organisation d‘une collecte</vt:lpstr>
      <vt:lpstr>2- Organisation d‘une collecte</vt:lpstr>
      <vt:lpstr>3- La  fiche de demande d’autorisation</vt:lpstr>
      <vt:lpstr>4- La charte de bonne conduite</vt:lpstr>
      <vt:lpstr>4- La charte de bonne conduite</vt:lpstr>
      <vt:lpstr>5- Procédure en cas de présences d’hydrocarbures ou de mammifères échoués</vt:lpstr>
      <vt:lpstr>6- Fiche bilan de la collecte</vt:lpstr>
      <vt:lpstr>7- Evacuation des déchets collectés</vt:lpstr>
      <vt:lpstr>8- Contacts</vt:lpstr>
      <vt:lpstr>8- Contacts</vt:lpstr>
      <vt:lpstr>Présentation PowerPoint</vt:lpstr>
      <vt:lpstr>Présentation PowerPoint</vt:lpstr>
      <vt:lpstr>Présentation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Organisation d’une opération de nettoyage manuel</dc:title>
  <dc:creator>Administrateur</dc:creator>
  <cp:lastModifiedBy>FOURNIER Lionel</cp:lastModifiedBy>
  <cp:revision>80</cp:revision>
  <dcterms:created xsi:type="dcterms:W3CDTF">2020-04-12T14:57:44Z</dcterms:created>
  <dcterms:modified xsi:type="dcterms:W3CDTF">2020-07-17T09:27:23Z</dcterms:modified>
</cp:coreProperties>
</file>